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9"/>
  </p:notesMasterIdLst>
  <p:sldIdLst>
    <p:sldId id="256" r:id="rId2"/>
    <p:sldId id="261" r:id="rId3"/>
    <p:sldId id="356" r:id="rId4"/>
    <p:sldId id="325" r:id="rId5"/>
    <p:sldId id="327" r:id="rId6"/>
    <p:sldId id="326" r:id="rId7"/>
    <p:sldId id="354" r:id="rId8"/>
    <p:sldId id="262" r:id="rId9"/>
    <p:sldId id="313" r:id="rId10"/>
    <p:sldId id="314" r:id="rId11"/>
    <p:sldId id="315" r:id="rId12"/>
    <p:sldId id="316" r:id="rId13"/>
    <p:sldId id="317" r:id="rId14"/>
    <p:sldId id="302" r:id="rId15"/>
    <p:sldId id="267" r:id="rId16"/>
    <p:sldId id="299" r:id="rId17"/>
    <p:sldId id="300" r:id="rId18"/>
    <p:sldId id="269" r:id="rId19"/>
    <p:sldId id="270" r:id="rId20"/>
    <p:sldId id="337" r:id="rId21"/>
    <p:sldId id="272" r:id="rId22"/>
    <p:sldId id="334" r:id="rId23"/>
    <p:sldId id="273" r:id="rId24"/>
    <p:sldId id="338" r:id="rId25"/>
    <p:sldId id="330" r:id="rId26"/>
    <p:sldId id="357" r:id="rId27"/>
    <p:sldId id="321" r:id="rId28"/>
    <p:sldId id="280" r:id="rId29"/>
    <p:sldId id="333" r:id="rId30"/>
    <p:sldId id="329" r:id="rId31"/>
    <p:sldId id="322" r:id="rId32"/>
    <p:sldId id="320" r:id="rId33"/>
    <p:sldId id="282" r:id="rId34"/>
    <p:sldId id="283" r:id="rId35"/>
    <p:sldId id="342" r:id="rId36"/>
    <p:sldId id="284" r:id="rId37"/>
    <p:sldId id="323" r:id="rId38"/>
    <p:sldId id="360" r:id="rId39"/>
    <p:sldId id="336" r:id="rId40"/>
    <p:sldId id="285" r:id="rId41"/>
    <p:sldId id="286" r:id="rId42"/>
    <p:sldId id="361" r:id="rId43"/>
    <p:sldId id="355" r:id="rId44"/>
    <p:sldId id="307" r:id="rId45"/>
    <p:sldId id="341" r:id="rId46"/>
    <p:sldId id="309" r:id="rId47"/>
    <p:sldId id="358" r:id="rId48"/>
    <p:sldId id="349" r:id="rId49"/>
    <p:sldId id="352" r:id="rId50"/>
    <p:sldId id="346" r:id="rId51"/>
    <p:sldId id="344" r:id="rId52"/>
    <p:sldId id="345" r:id="rId53"/>
    <p:sldId id="298" r:id="rId54"/>
    <p:sldId id="347" r:id="rId55"/>
    <p:sldId id="297" r:id="rId56"/>
    <p:sldId id="295" r:id="rId57"/>
    <p:sldId id="35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94660"/>
  </p:normalViewPr>
  <p:slideViewPr>
    <p:cSldViewPr snapToGrid="0">
      <p:cViewPr varScale="1">
        <p:scale>
          <a:sx n="71" d="100"/>
          <a:sy n="71" d="100"/>
        </p:scale>
        <p:origin x="-1408" y="-11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2/1/19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AE4137-9C57-4BE7-8509-9D67AAFC4A52}" type="slidenum">
              <a:rPr lang="en-US" smtClean="0"/>
              <a:t>57</a:t>
            </a:fld>
            <a:endParaRPr lang="en-US" dirty="0"/>
          </a:p>
        </p:txBody>
      </p:sp>
    </p:spTree>
    <p:extLst>
      <p:ext uri="{BB962C8B-B14F-4D97-AF65-F5344CB8AC3E}">
        <p14:creationId xmlns:p14="http://schemas.microsoft.com/office/powerpoint/2010/main" val="1593815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hyperlink" Target="data-action-lab.com"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 xmlns:a16="http://schemas.microsoft.com/office/drawing/2014/main" id="{63CE7028-CDC2-A048-9FDF-C46CEB99E2DB}"/>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441840" y="6455412"/>
            <a:ext cx="4097020" cy="273946"/>
          </a:xfrm>
          <a:prstGeom prst="rect">
            <a:avLst/>
          </a:prstGeom>
        </p:spPr>
      </p:pic>
      <p:pic>
        <p:nvPicPr>
          <p:cNvPr id="16" name="Picture 15">
            <a:extLst>
              <a:ext uri="{FF2B5EF4-FFF2-40B4-BE49-F238E27FC236}">
                <a16:creationId xmlns="" xmlns:a16="http://schemas.microsoft.com/office/drawing/2014/main" id="{FF5D9608-6046-B74F-AD6B-B49AB843FA8C}"/>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 xmlns:a16="http://schemas.microsoft.com/office/drawing/2014/main" id="{18B58284-4A9F-8B47-93D9-EDA38991E4C1}"/>
              </a:ext>
            </a:extLst>
          </p:cNvPr>
          <p:cNvSpPr txBox="1"/>
          <p:nvPr userDrawn="1"/>
        </p:nvSpPr>
        <p:spPr>
          <a:xfrm>
            <a:off x="9037320" y="6407719"/>
            <a:ext cx="2377440" cy="369332"/>
          </a:xfrm>
          <a:prstGeom prst="rect">
            <a:avLst/>
          </a:prstGeom>
          <a:noFill/>
        </p:spPr>
        <p:txBody>
          <a:bodyPr wrap="square" rtlCol="0">
            <a:spAutoFit/>
          </a:bodyPr>
          <a:lstStyle/>
          <a:p>
            <a:pPr algn="r"/>
            <a:r>
              <a:rPr lang="en-US" dirty="0">
                <a:solidFill>
                  <a:srgbClr val="B3B3B3"/>
                </a:solidFill>
                <a:hlinkClick r:id="rId12">
                  <a:extLst>
                    <a:ext uri="{A12FA001-AC4F-418D-AE19-62706E023703}">
                      <ahyp:hlinkClr xmlns:ahyp="http://schemas.microsoft.com/office/drawing/2018/hyperlinkcolor" xmlns="" val="tx"/>
                    </a:ext>
                  </a:extLst>
                </a:hlinkClick>
              </a:rPr>
              <a:t>data-action-lab.com</a:t>
            </a:r>
            <a:endParaRPr lang="en-US" dirty="0">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data-action-lab.com" TargetMode="External"/><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commons.wikimedia.org/w/index.php?curid=6024833" TargetMode="External"/><Relationship Id="rId4" Type="http://schemas.openxmlformats.org/officeDocument/2006/relationships/hyperlink" Target="https://commons.wikimedia.org/wiki/File:Infrared_Transceiver_Circuit.jpg" TargetMode="External"/><Relationship Id="rId5" Type="http://schemas.openxmlformats.org/officeDocument/2006/relationships/hyperlink" Target="https://upload.wikimedia.org/wikipedia/commons/9/98/Wikimedia_Servers-0051_10.jpg" TargetMode="External"/><Relationship Id="rId6" Type="http://schemas.openxmlformats.org/officeDocument/2006/relationships/hyperlink" Target="https://commons.wikimedia.org/w/index.php?curid=64046994" TargetMode="External"/><Relationship Id="rId7" Type="http://schemas.openxmlformats.org/officeDocument/2006/relationships/hyperlink" Target="https://commons.wikimedia.org/w/index.php?curid=3155015" TargetMode="External"/><Relationship Id="rId8" Type="http://schemas.openxmlformats.org/officeDocument/2006/relationships/hyperlink" Target="https://upload.wikimedia.org/wikipedia/commons/4/4a/Wikibase_Conceptual_Data_Model.png" TargetMode="External"/><Relationship Id="rId9" Type="http://schemas.openxmlformats.org/officeDocument/2006/relationships/hyperlink" Target="https://commons.wikimedia.org/w/index.php?curid=1377588" TargetMode="External"/><Relationship Id="rId1" Type="http://schemas.openxmlformats.org/officeDocument/2006/relationships/slideLayout" Target="../slideLayouts/slideLayout2.xml"/><Relationship Id="rId2" Type="http://schemas.openxmlformats.org/officeDocument/2006/relationships/hyperlink" Target="https://www.flaticon.com/free-icon/person-explaining-strategy-on-a-board-with-a-sketch_38792"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commons.wikimedia.org/wiki/File:Entity-Relationship_Model_(diagram).png" TargetMode="External"/><Relationship Id="rId4" Type="http://schemas.openxmlformats.org/officeDocument/2006/relationships/hyperlink" Target="https://commons.wikimedia.org/w/index.php?curid=7355297" TargetMode="External"/><Relationship Id="rId5" Type="http://schemas.openxmlformats.org/officeDocument/2006/relationships/hyperlink" Target="https://commons.wikimedia.org/w/index.php?curid=51482685" TargetMode="External"/><Relationship Id="rId6" Type="http://schemas.openxmlformats.org/officeDocument/2006/relationships/hyperlink" Target="https://commons.wikimedia.org/w/index.php?curid=25698718"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 Information Architecture</a:t>
            </a:r>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nvSpPr>
        <p:spPr>
          <a:xfrm>
            <a:off x="9037320" y="6407719"/>
            <a:ext cx="2377440" cy="369332"/>
          </a:xfrm>
          <a:prstGeom prst="rect">
            <a:avLst/>
          </a:prstGeom>
          <a:noFill/>
        </p:spPr>
        <p:txBody>
          <a:bodyPr wrap="square" rtlCol="0">
            <a:spAutoFit/>
          </a:bodyPr>
          <a:lstStyle/>
          <a:p>
            <a:pPr algn="r"/>
            <a:r>
              <a:rPr lang="en-US" dirty="0">
                <a:hlinkClick r:id="rId4"/>
              </a:rPr>
              <a:t>data-action-lab.com</a:t>
            </a:r>
            <a:endParaRPr lang="en-US" dirty="0"/>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a:t>
            </a:r>
            <a:endParaRPr lang="en-US" dirty="0"/>
          </a:p>
        </p:txBody>
      </p:sp>
      <p:pic>
        <p:nvPicPr>
          <p:cNvPr id="5" name="Picture 4"/>
          <p:cNvPicPr>
            <a:picLocks noChangeAspect="1"/>
          </p:cNvPicPr>
          <p:nvPr/>
        </p:nvPicPr>
        <p:blipFill>
          <a:blip r:embed="rId2"/>
          <a:stretch>
            <a:fillRect/>
          </a:stretch>
        </p:blipFill>
        <p:spPr>
          <a:xfrm>
            <a:off x="4141475" y="2540106"/>
            <a:ext cx="3921104" cy="3005968"/>
          </a:xfrm>
          <a:prstGeom prst="rect">
            <a:avLst/>
          </a:prstGeom>
        </p:spPr>
      </p:pic>
    </p:spTree>
    <p:extLst>
      <p:ext uri="{BB962C8B-B14F-4D97-AF65-F5344CB8AC3E}">
        <p14:creationId xmlns:p14="http://schemas.microsoft.com/office/powerpoint/2010/main" val="192366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 For </a:t>
            </a:r>
            <a:r>
              <a:rPr lang="en-US" dirty="0" smtClean="0"/>
              <a:t>Collection</a:t>
            </a:r>
            <a:endParaRPr lang="en-US" dirty="0"/>
          </a:p>
        </p:txBody>
      </p:sp>
      <p:sp>
        <p:nvSpPr>
          <p:cNvPr id="3" name="Content Placeholder 2"/>
          <p:cNvSpPr>
            <a:spLocks noGrp="1"/>
          </p:cNvSpPr>
          <p:nvPr>
            <p:ph idx="1"/>
          </p:nvPr>
        </p:nvSpPr>
        <p:spPr>
          <a:xfrm>
            <a:off x="581192" y="2012790"/>
            <a:ext cx="6560265" cy="4140767"/>
          </a:xfrm>
        </p:spPr>
        <p:txBody>
          <a:bodyPr/>
          <a:lstStyle/>
          <a:p>
            <a:r>
              <a:rPr lang="en-US" dirty="0"/>
              <a:t>Three functions, historically:</a:t>
            </a:r>
          </a:p>
          <a:p>
            <a:pPr marL="342900" indent="-342900">
              <a:buFont typeface="Wingdings" charset="2"/>
              <a:buChar char="§"/>
            </a:pPr>
            <a:r>
              <a:rPr lang="en-US" dirty="0"/>
              <a:t>Record Keeping (People/Societal Management!</a:t>
            </a:r>
            <a:r>
              <a:rPr lang="en-US" dirty="0" smtClean="0"/>
              <a:t>)</a:t>
            </a:r>
            <a:endParaRPr lang="en-US" dirty="0" smtClean="0"/>
          </a:p>
          <a:p>
            <a:pPr marL="342900" indent="-342900">
              <a:buFont typeface="Wingdings" charset="2"/>
              <a:buChar char="§"/>
            </a:pPr>
            <a:r>
              <a:rPr lang="en-US" dirty="0"/>
              <a:t>	Science - New General Knowledge</a:t>
            </a:r>
          </a:p>
          <a:p>
            <a:pPr marL="342900" indent="-342900">
              <a:buFont typeface="Wingdings" charset="2"/>
              <a:buChar char="§"/>
            </a:pPr>
            <a:r>
              <a:rPr lang="en-US" dirty="0" smtClean="0"/>
              <a:t>Intelligence - Business, Military, Police, Social? Domestic? Personal!</a:t>
            </a:r>
          </a:p>
        </p:txBody>
      </p:sp>
      <p:pic>
        <p:nvPicPr>
          <p:cNvPr id="4" name="Picture 3"/>
          <p:cNvPicPr>
            <a:picLocks noChangeAspect="1"/>
          </p:cNvPicPr>
          <p:nvPr/>
        </p:nvPicPr>
        <p:blipFill>
          <a:blip r:embed="rId2"/>
          <a:stretch>
            <a:fillRect/>
          </a:stretch>
        </p:blipFill>
        <p:spPr>
          <a:xfrm>
            <a:off x="7419433" y="2407692"/>
            <a:ext cx="4385214" cy="3557869"/>
          </a:xfrm>
          <a:prstGeom prst="rect">
            <a:avLst/>
          </a:prstGeom>
        </p:spPr>
      </p:pic>
    </p:spTree>
    <p:extLst>
      <p:ext uri="{BB962C8B-B14F-4D97-AF65-F5344CB8AC3E}">
        <p14:creationId xmlns:p14="http://schemas.microsoft.com/office/powerpoint/2010/main" val="195085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 For </a:t>
            </a:r>
            <a:r>
              <a:rPr lang="en-US" dirty="0" smtClean="0"/>
              <a:t>Collection</a:t>
            </a:r>
            <a:endParaRPr lang="en-US" dirty="0"/>
          </a:p>
        </p:txBody>
      </p:sp>
      <p:sp>
        <p:nvSpPr>
          <p:cNvPr id="3" name="Content Placeholder 2"/>
          <p:cNvSpPr>
            <a:spLocks noGrp="1"/>
          </p:cNvSpPr>
          <p:nvPr>
            <p:ph idx="1"/>
          </p:nvPr>
        </p:nvSpPr>
        <p:spPr>
          <a:xfrm>
            <a:off x="581192" y="2012790"/>
            <a:ext cx="6560265" cy="4140767"/>
          </a:xfrm>
        </p:spPr>
        <p:txBody>
          <a:bodyPr/>
          <a:lstStyle/>
          <a:p>
            <a:r>
              <a:rPr lang="en-US" dirty="0" smtClean="0"/>
              <a:t>Each </a:t>
            </a:r>
            <a:r>
              <a:rPr lang="en-US" dirty="0"/>
              <a:t>of these three functions have traditionally </a:t>
            </a:r>
            <a:r>
              <a:rPr lang="en-US" dirty="0" smtClean="0"/>
              <a:t>used </a:t>
            </a:r>
            <a:r>
              <a:rPr lang="en-US" dirty="0"/>
              <a:t>different </a:t>
            </a:r>
            <a:r>
              <a:rPr lang="en-US" b="1" dirty="0"/>
              <a:t>sources</a:t>
            </a:r>
            <a:r>
              <a:rPr lang="en-US" dirty="0"/>
              <a:t> of </a:t>
            </a:r>
            <a:r>
              <a:rPr lang="en-US" dirty="0" smtClean="0"/>
              <a:t>information.</a:t>
            </a:r>
          </a:p>
          <a:p>
            <a:r>
              <a:rPr lang="en-US" dirty="0" smtClean="0"/>
              <a:t>They have collected </a:t>
            </a:r>
            <a:r>
              <a:rPr lang="en-US" b="1" dirty="0" smtClean="0"/>
              <a:t>different types of data.</a:t>
            </a:r>
            <a:endParaRPr lang="en-US" b="1" dirty="0"/>
          </a:p>
          <a:p>
            <a:r>
              <a:rPr lang="en-US" dirty="0"/>
              <a:t>T</a:t>
            </a:r>
            <a:r>
              <a:rPr lang="en-US" dirty="0" smtClean="0"/>
              <a:t>hey also have </a:t>
            </a:r>
            <a:r>
              <a:rPr lang="en-US" dirty="0"/>
              <a:t>had </a:t>
            </a:r>
            <a:r>
              <a:rPr lang="en-US" b="1" dirty="0"/>
              <a:t>different data cultures </a:t>
            </a:r>
            <a:r>
              <a:rPr lang="en-US" dirty="0"/>
              <a:t>and terminologies</a:t>
            </a:r>
            <a:r>
              <a:rPr lang="en-US" dirty="0" smtClean="0"/>
              <a:t>!</a:t>
            </a:r>
          </a:p>
          <a:p>
            <a:r>
              <a:rPr lang="en-US" dirty="0" smtClean="0"/>
              <a:t>In data science (interdisciplinary!) we may run into all of them on the same project.</a:t>
            </a:r>
            <a:endParaRPr lang="en-US" dirty="0"/>
          </a:p>
        </p:txBody>
      </p:sp>
      <p:pic>
        <p:nvPicPr>
          <p:cNvPr id="4" name="Picture 3"/>
          <p:cNvPicPr>
            <a:picLocks noChangeAspect="1"/>
          </p:cNvPicPr>
          <p:nvPr/>
        </p:nvPicPr>
        <p:blipFill>
          <a:blip r:embed="rId2"/>
          <a:stretch>
            <a:fillRect/>
          </a:stretch>
        </p:blipFill>
        <p:spPr>
          <a:xfrm>
            <a:off x="7419433" y="2407692"/>
            <a:ext cx="4385214" cy="3557869"/>
          </a:xfrm>
          <a:prstGeom prst="rect">
            <a:avLst/>
          </a:prstGeom>
        </p:spPr>
      </p:pic>
    </p:spTree>
    <p:extLst>
      <p:ext uri="{BB962C8B-B14F-4D97-AF65-F5344CB8AC3E}">
        <p14:creationId xmlns:p14="http://schemas.microsoft.com/office/powerpoint/2010/main" val="358231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Data Cultures, Different Terms</a:t>
            </a:r>
            <a:endParaRPr lang="en-US" dirty="0"/>
          </a:p>
        </p:txBody>
      </p:sp>
      <p:sp>
        <p:nvSpPr>
          <p:cNvPr id="3" name="Content Placeholder 2"/>
          <p:cNvSpPr>
            <a:spLocks noGrp="1"/>
          </p:cNvSpPr>
          <p:nvPr>
            <p:ph idx="1"/>
          </p:nvPr>
        </p:nvSpPr>
        <p:spPr>
          <a:xfrm>
            <a:off x="483501" y="2111874"/>
            <a:ext cx="4322963" cy="3368433"/>
          </a:xfrm>
        </p:spPr>
        <p:txBody>
          <a:bodyPr/>
          <a:lstStyle/>
          <a:p>
            <a:r>
              <a:rPr lang="en-US" dirty="0" smtClean="0"/>
              <a:t>Business </a:t>
            </a:r>
            <a:r>
              <a:rPr lang="en-US" dirty="0"/>
              <a:t>I</a:t>
            </a:r>
            <a:r>
              <a:rPr lang="en-US" dirty="0" smtClean="0"/>
              <a:t>ntelligence:</a:t>
            </a:r>
            <a:endParaRPr lang="en-US" dirty="0"/>
          </a:p>
          <a:p>
            <a:pPr marL="342900" indent="-342900">
              <a:buFont typeface="Wingdings" charset="2"/>
              <a:buChar char="§"/>
            </a:pPr>
            <a:r>
              <a:rPr lang="en-US" dirty="0"/>
              <a:t>d</a:t>
            </a:r>
            <a:r>
              <a:rPr lang="en-US" dirty="0" smtClean="0"/>
              <a:t>ata </a:t>
            </a:r>
            <a:r>
              <a:rPr lang="en-US" dirty="0" smtClean="0"/>
              <a:t>warehouse + data </a:t>
            </a:r>
            <a:r>
              <a:rPr lang="en-US" dirty="0"/>
              <a:t>mart</a:t>
            </a:r>
          </a:p>
          <a:p>
            <a:pPr marL="342900" indent="-342900">
              <a:buFont typeface="Wingdings" charset="2"/>
              <a:buChar char="§"/>
            </a:pPr>
            <a:r>
              <a:rPr lang="en-US" dirty="0"/>
              <a:t>data '</a:t>
            </a:r>
            <a:r>
              <a:rPr lang="en-US" dirty="0" smtClean="0"/>
              <a:t>dimension’ (= data set)</a:t>
            </a:r>
            <a:endParaRPr lang="en-US" dirty="0"/>
          </a:p>
          <a:p>
            <a:pPr marL="342900" indent="-342900">
              <a:buFont typeface="Wingdings" charset="2"/>
              <a:buChar char="§"/>
            </a:pPr>
            <a:r>
              <a:rPr lang="en-US" dirty="0"/>
              <a:t>h</a:t>
            </a:r>
            <a:r>
              <a:rPr lang="en-US" dirty="0" smtClean="0"/>
              <a:t>ierarchical </a:t>
            </a:r>
            <a:r>
              <a:rPr lang="en-US" dirty="0"/>
              <a:t>data (slices)</a:t>
            </a:r>
          </a:p>
          <a:p>
            <a:pPr marL="342900" indent="-342900">
              <a:buFont typeface="Wingdings" charset="2"/>
              <a:buChar char="§"/>
            </a:pPr>
            <a:r>
              <a:rPr lang="en-US" dirty="0"/>
              <a:t>d</a:t>
            </a:r>
            <a:r>
              <a:rPr lang="en-US" dirty="0" smtClean="0"/>
              <a:t>ata </a:t>
            </a:r>
            <a:r>
              <a:rPr lang="en-US" dirty="0"/>
              <a:t>element</a:t>
            </a:r>
          </a:p>
          <a:p>
            <a:pPr marL="342900" indent="-342900">
              <a:buFont typeface="Wingdings" charset="2"/>
              <a:buChar char="§"/>
            </a:pPr>
            <a:r>
              <a:rPr lang="en-US" dirty="0"/>
              <a:t>d</a:t>
            </a:r>
            <a:r>
              <a:rPr lang="en-US" dirty="0" smtClean="0"/>
              <a:t>imension </a:t>
            </a:r>
            <a:r>
              <a:rPr lang="en-US" dirty="0" smtClean="0"/>
              <a:t>table + fact table</a:t>
            </a:r>
            <a:endParaRPr lang="en-US" dirty="0"/>
          </a:p>
        </p:txBody>
      </p:sp>
      <p:sp>
        <p:nvSpPr>
          <p:cNvPr id="4" name="Content Placeholder 2"/>
          <p:cNvSpPr txBox="1">
            <a:spLocks/>
          </p:cNvSpPr>
          <p:nvPr/>
        </p:nvSpPr>
        <p:spPr>
          <a:xfrm>
            <a:off x="4992974" y="2012149"/>
            <a:ext cx="3037333" cy="3450480"/>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Science/Statistics:</a:t>
            </a:r>
            <a:endParaRPr lang="en-US" dirty="0"/>
          </a:p>
          <a:p>
            <a:pPr marL="342900" indent="-342900">
              <a:buFont typeface="Wingdings" charset="2"/>
              <a:buChar char="§"/>
            </a:pPr>
            <a:r>
              <a:rPr lang="en-US" dirty="0"/>
              <a:t>experimental </a:t>
            </a:r>
            <a:r>
              <a:rPr lang="en-US" dirty="0" smtClean="0"/>
              <a:t>data</a:t>
            </a:r>
            <a:endParaRPr lang="en-US" dirty="0"/>
          </a:p>
          <a:p>
            <a:pPr marL="342900" indent="-342900">
              <a:buFont typeface="Wingdings" charset="2"/>
              <a:buChar char="§"/>
            </a:pPr>
            <a:r>
              <a:rPr lang="en-US" dirty="0"/>
              <a:t>trials</a:t>
            </a:r>
          </a:p>
          <a:p>
            <a:pPr marL="342900" indent="-342900">
              <a:buFont typeface="Wingdings" charset="2"/>
              <a:buChar char="§"/>
            </a:pPr>
            <a:r>
              <a:rPr lang="en-US" dirty="0"/>
              <a:t>participants</a:t>
            </a:r>
          </a:p>
          <a:p>
            <a:pPr marL="342900" indent="-342900">
              <a:buFont typeface="Wingdings" charset="2"/>
              <a:buChar char="§"/>
            </a:pPr>
            <a:r>
              <a:rPr lang="en-US" dirty="0"/>
              <a:t>variables</a:t>
            </a:r>
          </a:p>
          <a:p>
            <a:pPr marL="342900" indent="-342900">
              <a:buFont typeface="Wingdings" charset="2"/>
              <a:buChar char="§"/>
            </a:pPr>
            <a:r>
              <a:rPr lang="en-US" dirty="0" smtClean="0"/>
              <a:t>correlation</a:t>
            </a:r>
            <a:endParaRPr lang="en-US" dirty="0"/>
          </a:p>
        </p:txBody>
      </p:sp>
      <p:sp>
        <p:nvSpPr>
          <p:cNvPr id="5" name="Content Placeholder 2"/>
          <p:cNvSpPr txBox="1">
            <a:spLocks/>
          </p:cNvSpPr>
          <p:nvPr/>
        </p:nvSpPr>
        <p:spPr>
          <a:xfrm>
            <a:off x="8076142" y="2230617"/>
            <a:ext cx="3705548" cy="3317619"/>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Record Management:</a:t>
            </a:r>
            <a:endParaRPr lang="en-US" dirty="0"/>
          </a:p>
          <a:p>
            <a:pPr marL="342900" indent="-342900">
              <a:buFont typeface="Wingdings" charset="2"/>
              <a:buChar char="§"/>
            </a:pPr>
            <a:r>
              <a:rPr lang="en-US" dirty="0" smtClean="0"/>
              <a:t>information </a:t>
            </a:r>
            <a:r>
              <a:rPr lang="en-US" dirty="0"/>
              <a:t>architecture</a:t>
            </a:r>
          </a:p>
          <a:p>
            <a:pPr marL="342900" indent="-342900">
              <a:buFont typeface="Wingdings" charset="2"/>
              <a:buChar char="§"/>
            </a:pPr>
            <a:r>
              <a:rPr lang="en-US" dirty="0"/>
              <a:t>file </a:t>
            </a:r>
            <a:r>
              <a:rPr lang="en-US" dirty="0" smtClean="0"/>
              <a:t>plan</a:t>
            </a:r>
          </a:p>
          <a:p>
            <a:pPr marL="342900" indent="-342900">
              <a:buFont typeface="Wingdings" charset="2"/>
              <a:buChar char="§"/>
            </a:pPr>
            <a:r>
              <a:rPr lang="en-US" dirty="0" smtClean="0"/>
              <a:t>Information resource</a:t>
            </a:r>
            <a:endParaRPr lang="en-US" dirty="0"/>
          </a:p>
          <a:p>
            <a:pPr marL="342900" indent="-342900">
              <a:buFont typeface="Wingdings" charset="2"/>
              <a:buChar char="§"/>
            </a:pPr>
            <a:r>
              <a:rPr lang="en-US" dirty="0" smtClean="0"/>
              <a:t>field</a:t>
            </a:r>
          </a:p>
          <a:p>
            <a:pPr marL="342900" indent="-342900">
              <a:buFont typeface="Wingdings" charset="2"/>
              <a:buChar char="§"/>
            </a:pPr>
            <a:r>
              <a:rPr lang="en-US" dirty="0" smtClean="0"/>
              <a:t>form</a:t>
            </a:r>
            <a:endParaRPr lang="en-US" dirty="0"/>
          </a:p>
          <a:p>
            <a:pPr marL="342900" indent="-342900">
              <a:buFont typeface="Wingdings" charset="2"/>
              <a:buChar char="§"/>
            </a:pPr>
            <a:r>
              <a:rPr lang="en-US" dirty="0"/>
              <a:t>subject</a:t>
            </a:r>
          </a:p>
        </p:txBody>
      </p:sp>
      <p:cxnSp>
        <p:nvCxnSpPr>
          <p:cNvPr id="8" name="Straight Connector 7"/>
          <p:cNvCxnSpPr/>
          <p:nvPr/>
        </p:nvCxnSpPr>
        <p:spPr>
          <a:xfrm>
            <a:off x="4816888" y="1964562"/>
            <a:ext cx="0" cy="36655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940948" y="1973214"/>
            <a:ext cx="0" cy="3665586"/>
          </a:xfrm>
          <a:prstGeom prst="line">
            <a:avLst/>
          </a:prstGeom>
        </p:spPr>
        <p:style>
          <a:lnRef idx="2">
            <a:schemeClr val="accent1"/>
          </a:lnRef>
          <a:fillRef idx="0">
            <a:schemeClr val="accent1"/>
          </a:fillRef>
          <a:effectRef idx="1">
            <a:schemeClr val="accent1"/>
          </a:effectRef>
          <a:fontRef idx="minor">
            <a:schemeClr val="tx1"/>
          </a:fontRef>
        </p:style>
      </p:cxnSp>
      <p:sp>
        <p:nvSpPr>
          <p:cNvPr id="6" name="Left-Right Arrow 5"/>
          <p:cNvSpPr/>
          <p:nvPr/>
        </p:nvSpPr>
        <p:spPr>
          <a:xfrm>
            <a:off x="643921" y="5956863"/>
            <a:ext cx="10642567" cy="48298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Science</a:t>
            </a:r>
            <a:endParaRPr lang="en-US" dirty="0"/>
          </a:p>
        </p:txBody>
      </p:sp>
      <p:sp>
        <p:nvSpPr>
          <p:cNvPr id="7" name="TextBox 6"/>
          <p:cNvSpPr txBox="1"/>
          <p:nvPr/>
        </p:nvSpPr>
        <p:spPr>
          <a:xfrm>
            <a:off x="1985432" y="5652768"/>
            <a:ext cx="650947" cy="369332"/>
          </a:xfrm>
          <a:prstGeom prst="rect">
            <a:avLst/>
          </a:prstGeom>
          <a:noFill/>
        </p:spPr>
        <p:txBody>
          <a:bodyPr wrap="none" rtlCol="0">
            <a:spAutoFit/>
          </a:bodyPr>
          <a:lstStyle/>
          <a:p>
            <a:r>
              <a:rPr lang="en-US" dirty="0" smtClean="0">
                <a:latin typeface="Dagny OT"/>
                <a:cs typeface="Dagny OT"/>
              </a:rPr>
              <a:t>Data</a:t>
            </a:r>
            <a:endParaRPr lang="en-US" dirty="0">
              <a:latin typeface="Dagny OT"/>
              <a:cs typeface="Dagny OT"/>
            </a:endParaRPr>
          </a:p>
        </p:txBody>
      </p:sp>
      <p:sp>
        <p:nvSpPr>
          <p:cNvPr id="10" name="TextBox 9"/>
          <p:cNvSpPr txBox="1"/>
          <p:nvPr/>
        </p:nvSpPr>
        <p:spPr>
          <a:xfrm>
            <a:off x="5697274" y="5662060"/>
            <a:ext cx="1287532" cy="369332"/>
          </a:xfrm>
          <a:prstGeom prst="rect">
            <a:avLst/>
          </a:prstGeom>
          <a:noFill/>
        </p:spPr>
        <p:txBody>
          <a:bodyPr wrap="none" rtlCol="0">
            <a:spAutoFit/>
          </a:bodyPr>
          <a:lstStyle/>
          <a:p>
            <a:r>
              <a:rPr lang="en-US" dirty="0" smtClean="0">
                <a:latin typeface="Dagny OT"/>
                <a:cs typeface="Dagny OT"/>
              </a:rPr>
              <a:t>Knowledge</a:t>
            </a:r>
            <a:endParaRPr lang="en-US" dirty="0">
              <a:latin typeface="Dagny OT"/>
              <a:cs typeface="Dagny OT"/>
            </a:endParaRPr>
          </a:p>
        </p:txBody>
      </p:sp>
      <p:sp>
        <p:nvSpPr>
          <p:cNvPr id="11" name="TextBox 10"/>
          <p:cNvSpPr txBox="1"/>
          <p:nvPr/>
        </p:nvSpPr>
        <p:spPr>
          <a:xfrm>
            <a:off x="8962012" y="5635580"/>
            <a:ext cx="1297046" cy="369332"/>
          </a:xfrm>
          <a:prstGeom prst="rect">
            <a:avLst/>
          </a:prstGeom>
          <a:noFill/>
        </p:spPr>
        <p:txBody>
          <a:bodyPr wrap="none" rtlCol="0">
            <a:spAutoFit/>
          </a:bodyPr>
          <a:lstStyle/>
          <a:p>
            <a:r>
              <a:rPr lang="en-US" dirty="0" smtClean="0">
                <a:latin typeface="Dagny OT"/>
                <a:cs typeface="Dagny OT"/>
              </a:rPr>
              <a:t>Information</a:t>
            </a:r>
            <a:endParaRPr lang="en-US" dirty="0">
              <a:latin typeface="Dagny OT"/>
              <a:cs typeface="Dagny OT"/>
            </a:endParaRPr>
          </a:p>
        </p:txBody>
      </p:sp>
    </p:spTree>
    <p:extLst>
      <p:ext uri="{BB962C8B-B14F-4D97-AF65-F5344CB8AC3E}">
        <p14:creationId xmlns:p14="http://schemas.microsoft.com/office/powerpoint/2010/main" val="21672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smtClean="0"/>
              <a:t>Sources </a:t>
            </a:r>
            <a:r>
              <a:rPr lang="en-US" dirty="0" smtClean="0"/>
              <a:t>OF DATA</a:t>
            </a:r>
            <a:endParaRPr lang="en-US" dirty="0"/>
          </a:p>
        </p:txBody>
      </p:sp>
      <p:sp>
        <p:nvSpPr>
          <p:cNvPr id="3" name="Content Placeholder 2"/>
          <p:cNvSpPr>
            <a:spLocks noGrp="1"/>
          </p:cNvSpPr>
          <p:nvPr>
            <p:ph idx="1"/>
          </p:nvPr>
        </p:nvSpPr>
        <p:spPr/>
        <p:txBody>
          <a:bodyPr/>
          <a:lstStyle/>
          <a:p>
            <a:pPr marL="342900" indent="-342900">
              <a:buFont typeface="Wingdings" charset="2"/>
              <a:buChar char="§"/>
            </a:pPr>
            <a:r>
              <a:rPr lang="en-US" dirty="0"/>
              <a:t>r</a:t>
            </a:r>
            <a:r>
              <a:rPr lang="en-US" dirty="0" smtClean="0"/>
              <a:t>ecords </a:t>
            </a:r>
            <a:r>
              <a:rPr lang="en-US" dirty="0"/>
              <a:t>of </a:t>
            </a:r>
            <a:r>
              <a:rPr lang="en-US" dirty="0" smtClean="0"/>
              <a:t>activity</a:t>
            </a:r>
            <a:endParaRPr lang="en-US" dirty="0" smtClean="0"/>
          </a:p>
          <a:p>
            <a:pPr marL="342900" indent="-342900">
              <a:buFont typeface="Wingdings" charset="2"/>
              <a:buChar char="§"/>
            </a:pPr>
            <a:r>
              <a:rPr lang="en-US" dirty="0" smtClean="0"/>
              <a:t>(scientific) </a:t>
            </a:r>
            <a:r>
              <a:rPr lang="en-US" dirty="0"/>
              <a:t>observations</a:t>
            </a:r>
          </a:p>
          <a:p>
            <a:pPr marL="342900" indent="-342900">
              <a:buFont typeface="Wingdings" charset="2"/>
              <a:buChar char="§"/>
            </a:pPr>
            <a:r>
              <a:rPr lang="en-US" dirty="0" smtClean="0"/>
              <a:t>sensors </a:t>
            </a:r>
            <a:r>
              <a:rPr lang="en-US" dirty="0"/>
              <a:t>+ </a:t>
            </a:r>
            <a:r>
              <a:rPr lang="en-US" dirty="0" smtClean="0"/>
              <a:t>monitoring</a:t>
            </a:r>
            <a:endParaRPr lang="en-US" dirty="0"/>
          </a:p>
          <a:p>
            <a:pPr marL="342900" indent="-342900">
              <a:buFont typeface="Wingdings" charset="2"/>
              <a:buChar char="§"/>
            </a:pPr>
            <a:r>
              <a:rPr lang="en-US" dirty="0" smtClean="0"/>
              <a:t>computers</a:t>
            </a:r>
            <a:r>
              <a:rPr lang="en-US" dirty="0"/>
              <a:t>!</a:t>
            </a:r>
          </a:p>
        </p:txBody>
      </p:sp>
      <p:pic>
        <p:nvPicPr>
          <p:cNvPr id="5" name="Picture 4"/>
          <p:cNvPicPr>
            <a:picLocks noChangeAspect="1"/>
          </p:cNvPicPr>
          <p:nvPr/>
        </p:nvPicPr>
        <p:blipFill>
          <a:blip r:embed="rId2"/>
          <a:stretch>
            <a:fillRect/>
          </a:stretch>
        </p:blipFill>
        <p:spPr>
          <a:xfrm>
            <a:off x="5049687" y="2270176"/>
            <a:ext cx="2055600" cy="1575849"/>
          </a:xfrm>
          <a:prstGeom prst="rect">
            <a:avLst/>
          </a:prstGeom>
        </p:spPr>
      </p:pic>
      <p:pic>
        <p:nvPicPr>
          <p:cNvPr id="6" name="Picture 5"/>
          <p:cNvPicPr>
            <a:picLocks noChangeAspect="1"/>
          </p:cNvPicPr>
          <p:nvPr/>
        </p:nvPicPr>
        <p:blipFill>
          <a:blip r:embed="rId3"/>
          <a:stretch>
            <a:fillRect/>
          </a:stretch>
        </p:blipFill>
        <p:spPr>
          <a:xfrm>
            <a:off x="8504827" y="2379110"/>
            <a:ext cx="2067504" cy="3218416"/>
          </a:xfrm>
          <a:prstGeom prst="rect">
            <a:avLst/>
          </a:prstGeom>
        </p:spPr>
      </p:pic>
      <p:pic>
        <p:nvPicPr>
          <p:cNvPr id="7" name="Picture 6"/>
          <p:cNvPicPr>
            <a:picLocks noChangeAspect="1"/>
          </p:cNvPicPr>
          <p:nvPr/>
        </p:nvPicPr>
        <p:blipFill>
          <a:blip r:embed="rId4"/>
          <a:stretch>
            <a:fillRect/>
          </a:stretch>
        </p:blipFill>
        <p:spPr>
          <a:xfrm>
            <a:off x="4395264" y="4206530"/>
            <a:ext cx="3447410" cy="1491005"/>
          </a:xfrm>
          <a:prstGeom prst="rect">
            <a:avLst/>
          </a:prstGeom>
        </p:spPr>
      </p:pic>
    </p:spTree>
    <p:extLst>
      <p:ext uri="{BB962C8B-B14F-4D97-AF65-F5344CB8AC3E}">
        <p14:creationId xmlns:p14="http://schemas.microsoft.com/office/powerpoint/2010/main" val="10689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Computers! And Computer Science!</a:t>
            </a:r>
            <a:endParaRPr lang="en-US" dirty="0"/>
          </a:p>
        </p:txBody>
      </p:sp>
      <p:sp>
        <p:nvSpPr>
          <p:cNvPr id="3" name="Content Placeholder 2"/>
          <p:cNvSpPr>
            <a:spLocks noGrp="1"/>
          </p:cNvSpPr>
          <p:nvPr>
            <p:ph idx="1"/>
          </p:nvPr>
        </p:nvSpPr>
        <p:spPr>
          <a:xfrm>
            <a:off x="776576" y="2258650"/>
            <a:ext cx="6844173" cy="4140767"/>
          </a:xfrm>
        </p:spPr>
        <p:txBody>
          <a:bodyPr/>
          <a:lstStyle/>
          <a:p>
            <a:r>
              <a:rPr lang="en-US" dirty="0" smtClean="0"/>
              <a:t>Computer </a:t>
            </a:r>
            <a:r>
              <a:rPr lang="en-US" dirty="0"/>
              <a:t>science (and information science) has its own </a:t>
            </a:r>
            <a:r>
              <a:rPr lang="en-US" dirty="0" smtClean="0"/>
              <a:t>theoretical, </a:t>
            </a:r>
            <a:r>
              <a:rPr lang="en-US" b="1" dirty="0" smtClean="0"/>
              <a:t>fundamental</a:t>
            </a:r>
            <a:r>
              <a:rPr lang="en-US" dirty="0" smtClean="0"/>
              <a:t> </a:t>
            </a:r>
            <a:r>
              <a:rPr lang="en-US" dirty="0"/>
              <a:t>viewpoint about data, and </a:t>
            </a:r>
            <a:r>
              <a:rPr lang="en-US" dirty="0" smtClean="0"/>
              <a:t>information.</a:t>
            </a:r>
          </a:p>
          <a:p>
            <a:r>
              <a:rPr lang="en-US" dirty="0" smtClean="0"/>
              <a:t>Computers operate </a:t>
            </a:r>
            <a:r>
              <a:rPr lang="en-US" dirty="0"/>
              <a:t>over data in a </a:t>
            </a:r>
            <a:r>
              <a:rPr lang="en-US" dirty="0" smtClean="0"/>
              <a:t>fundamental </a:t>
            </a:r>
            <a:r>
              <a:rPr lang="en-US" dirty="0"/>
              <a:t>sense - 1s and 0s that represent numbers, letters, etc</a:t>
            </a:r>
            <a:r>
              <a:rPr lang="en-US" dirty="0" smtClean="0"/>
              <a:t>. – </a:t>
            </a:r>
            <a:r>
              <a:rPr lang="en-US" b="1" dirty="0" smtClean="0"/>
              <a:t>data becomes digital</a:t>
            </a:r>
            <a:r>
              <a:rPr lang="en-US" dirty="0" smtClean="0"/>
              <a:t>.</a:t>
            </a:r>
            <a:endParaRPr lang="en-US" b="1" dirty="0"/>
          </a:p>
          <a:p>
            <a:r>
              <a:rPr lang="en-US" dirty="0"/>
              <a:t>P</a:t>
            </a:r>
            <a:r>
              <a:rPr lang="en-US" dirty="0" smtClean="0"/>
              <a:t>ragmatically</a:t>
            </a:r>
            <a:r>
              <a:rPr lang="en-US" dirty="0"/>
              <a:t>, data is now stored on computers, and </a:t>
            </a:r>
            <a:r>
              <a:rPr lang="en-US" dirty="0" smtClean="0"/>
              <a:t>is accessible </a:t>
            </a:r>
            <a:r>
              <a:rPr lang="en-US" dirty="0"/>
              <a:t>through our world-wide </a:t>
            </a:r>
            <a:r>
              <a:rPr lang="en-US" dirty="0" smtClean="0"/>
              <a:t>computer network.</a:t>
            </a:r>
            <a:endParaRPr lang="en-US" dirty="0"/>
          </a:p>
        </p:txBody>
      </p:sp>
      <p:pic>
        <p:nvPicPr>
          <p:cNvPr id="4" name="Picture 3"/>
          <p:cNvPicPr>
            <a:picLocks noChangeAspect="1"/>
          </p:cNvPicPr>
          <p:nvPr/>
        </p:nvPicPr>
        <p:blipFill>
          <a:blip r:embed="rId2"/>
          <a:stretch>
            <a:fillRect/>
          </a:stretch>
        </p:blipFill>
        <p:spPr>
          <a:xfrm>
            <a:off x="7829316" y="2714361"/>
            <a:ext cx="3949700" cy="2387600"/>
          </a:xfrm>
          <a:prstGeom prst="rect">
            <a:avLst/>
          </a:prstGeom>
        </p:spPr>
      </p:pic>
    </p:spTree>
    <p:extLst>
      <p:ext uri="{BB962C8B-B14F-4D97-AF65-F5344CB8AC3E}">
        <p14:creationId xmlns:p14="http://schemas.microsoft.com/office/powerpoint/2010/main" val="390464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IS REAL!</a:t>
            </a:r>
            <a:endParaRPr lang="en-US" dirty="0"/>
          </a:p>
        </p:txBody>
      </p:sp>
      <p:sp>
        <p:nvSpPr>
          <p:cNvPr id="3" name="Content Placeholder 2"/>
          <p:cNvSpPr>
            <a:spLocks noGrp="1"/>
          </p:cNvSpPr>
          <p:nvPr>
            <p:ph idx="1"/>
          </p:nvPr>
        </p:nvSpPr>
        <p:spPr>
          <a:xfrm>
            <a:off x="438096" y="2180497"/>
            <a:ext cx="4945787" cy="3722706"/>
          </a:xfrm>
        </p:spPr>
        <p:txBody>
          <a:bodyPr/>
          <a:lstStyle/>
          <a:p>
            <a:pPr marL="342900" indent="-342900">
              <a:buFont typeface="Wingdings" charset="2"/>
              <a:buChar char="§"/>
            </a:pPr>
            <a:r>
              <a:rPr lang="en-US" dirty="0"/>
              <a:t>D</a:t>
            </a:r>
            <a:r>
              <a:rPr lang="en-US" dirty="0" smtClean="0"/>
              <a:t>ata </a:t>
            </a:r>
            <a:r>
              <a:rPr lang="en-US" dirty="0"/>
              <a:t>is a representation, but data is still physical</a:t>
            </a:r>
            <a:r>
              <a:rPr lang="en-US" dirty="0" smtClean="0"/>
              <a:t>!</a:t>
            </a:r>
            <a:endParaRPr lang="en-US" dirty="0"/>
          </a:p>
          <a:p>
            <a:pPr marL="342900" indent="-342900">
              <a:buFont typeface="Wingdings" charset="2"/>
              <a:buChar char="§"/>
            </a:pPr>
            <a:r>
              <a:rPr lang="en-US" dirty="0" smtClean="0"/>
              <a:t>Data  </a:t>
            </a:r>
            <a:r>
              <a:rPr lang="en-US" dirty="0"/>
              <a:t>has physical properties - it takes up physical space! It requires energy to work with it</a:t>
            </a:r>
            <a:r>
              <a:rPr lang="en-US" dirty="0" smtClean="0"/>
              <a:t>.</a:t>
            </a:r>
            <a:endParaRPr lang="en-US" dirty="0"/>
          </a:p>
        </p:txBody>
      </p:sp>
      <p:pic>
        <p:nvPicPr>
          <p:cNvPr id="4" name="Picture 3"/>
          <p:cNvPicPr>
            <a:picLocks noChangeAspect="1"/>
          </p:cNvPicPr>
          <p:nvPr/>
        </p:nvPicPr>
        <p:blipFill>
          <a:blip r:embed="rId2"/>
          <a:stretch>
            <a:fillRect/>
          </a:stretch>
        </p:blipFill>
        <p:spPr>
          <a:xfrm>
            <a:off x="5513603" y="1878293"/>
            <a:ext cx="6220054" cy="4146703"/>
          </a:xfrm>
          <a:prstGeom prst="rect">
            <a:avLst/>
          </a:prstGeom>
        </p:spPr>
      </p:pic>
    </p:spTree>
    <p:extLst>
      <p:ext uri="{BB962C8B-B14F-4D97-AF65-F5344CB8AC3E}">
        <p14:creationId xmlns:p14="http://schemas.microsoft.com/office/powerpoint/2010/main" val="189777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DECAYS</a:t>
            </a:r>
            <a:endParaRPr lang="en-US" dirty="0"/>
          </a:p>
        </p:txBody>
      </p:sp>
      <p:sp>
        <p:nvSpPr>
          <p:cNvPr id="3" name="Content Placeholder 2"/>
          <p:cNvSpPr>
            <a:spLocks noGrp="1"/>
          </p:cNvSpPr>
          <p:nvPr>
            <p:ph idx="1"/>
          </p:nvPr>
        </p:nvSpPr>
        <p:spPr>
          <a:xfrm>
            <a:off x="420211" y="1965834"/>
            <a:ext cx="8111730" cy="4140767"/>
          </a:xfrm>
        </p:spPr>
        <p:txBody>
          <a:bodyPr/>
          <a:lstStyle/>
          <a:p>
            <a:r>
              <a:rPr lang="en-US" dirty="0" smtClean="0"/>
              <a:t>Data </a:t>
            </a:r>
            <a:r>
              <a:rPr lang="en-US" dirty="0"/>
              <a:t>ages over time - it has a shelf life. </a:t>
            </a:r>
            <a:endParaRPr lang="en-US" dirty="0" smtClean="0"/>
          </a:p>
          <a:p>
            <a:r>
              <a:rPr lang="en-US" dirty="0" smtClean="0"/>
              <a:t>We use the </a:t>
            </a:r>
            <a:r>
              <a:rPr lang="en-US" dirty="0" smtClean="0"/>
              <a:t>phrase </a:t>
            </a:r>
            <a:r>
              <a:rPr lang="en-US" dirty="0" smtClean="0"/>
              <a:t>"</a:t>
            </a:r>
            <a:r>
              <a:rPr lang="en-US" dirty="0"/>
              <a:t>rotten data" "decaying </a:t>
            </a:r>
            <a:r>
              <a:rPr lang="en-US" dirty="0" smtClean="0"/>
              <a:t>data</a:t>
            </a:r>
            <a:r>
              <a:rPr lang="en-US" dirty="0" smtClean="0"/>
              <a:t>”:</a:t>
            </a:r>
            <a:endParaRPr lang="en-US" dirty="0"/>
          </a:p>
          <a:p>
            <a:pPr marL="342900" indent="-342900">
              <a:buFont typeface="Wingdings" charset="2"/>
              <a:buChar char="§"/>
            </a:pPr>
            <a:r>
              <a:rPr lang="en-US" b="1" dirty="0" smtClean="0"/>
              <a:t>literally</a:t>
            </a:r>
            <a:r>
              <a:rPr lang="en-US" dirty="0" smtClean="0"/>
              <a:t> </a:t>
            </a:r>
            <a:r>
              <a:rPr lang="en-US" dirty="0"/>
              <a:t>- in the sense that the data storage medium might </a:t>
            </a:r>
            <a:r>
              <a:rPr lang="en-US" dirty="0" smtClean="0"/>
              <a:t>decay</a:t>
            </a:r>
            <a:endParaRPr lang="en-US" dirty="0"/>
          </a:p>
          <a:p>
            <a:pPr marL="342900" indent="-342900">
              <a:buFont typeface="Wingdings" charset="2"/>
              <a:buChar char="§"/>
            </a:pPr>
            <a:r>
              <a:rPr lang="en-US" b="1" dirty="0"/>
              <a:t>m</a:t>
            </a:r>
            <a:r>
              <a:rPr lang="en-US" b="1" dirty="0" smtClean="0"/>
              <a:t>etaphorically</a:t>
            </a:r>
            <a:r>
              <a:rPr lang="en-US" dirty="0" smtClean="0"/>
              <a:t> </a:t>
            </a:r>
            <a:r>
              <a:rPr lang="en-US" dirty="0"/>
              <a:t>- when the data no longer accurately </a:t>
            </a:r>
            <a:r>
              <a:rPr lang="en-US" b="1" dirty="0"/>
              <a:t>represents</a:t>
            </a:r>
            <a:r>
              <a:rPr lang="en-US" dirty="0"/>
              <a:t> the </a:t>
            </a:r>
            <a:r>
              <a:rPr lang="en-US" dirty="0" smtClean="0"/>
              <a:t>relevant objects </a:t>
            </a:r>
            <a:r>
              <a:rPr lang="en-US" dirty="0"/>
              <a:t>and relationships or even when those objects no longer exist in the same </a:t>
            </a:r>
            <a:r>
              <a:rPr lang="en-US" dirty="0" smtClean="0"/>
              <a:t>way</a:t>
            </a:r>
          </a:p>
          <a:p>
            <a:r>
              <a:rPr lang="en-US" dirty="0" smtClean="0"/>
              <a:t>Your data must be ‘fresh’, ‘current’, not ‘stale’ (context and model dependent!)</a:t>
            </a:r>
            <a:endParaRPr lang="en-US" dirty="0"/>
          </a:p>
        </p:txBody>
      </p:sp>
      <p:pic>
        <p:nvPicPr>
          <p:cNvPr id="5" name="Picture 4"/>
          <p:cNvPicPr>
            <a:picLocks noChangeAspect="1"/>
          </p:cNvPicPr>
          <p:nvPr/>
        </p:nvPicPr>
        <p:blipFill>
          <a:blip r:embed="rId2"/>
          <a:stretch>
            <a:fillRect/>
          </a:stretch>
        </p:blipFill>
        <p:spPr>
          <a:xfrm>
            <a:off x="8746731" y="2044626"/>
            <a:ext cx="2933269" cy="3911025"/>
          </a:xfrm>
          <a:prstGeom prst="rect">
            <a:avLst/>
          </a:prstGeom>
        </p:spPr>
      </p:pic>
    </p:spTree>
    <p:extLst>
      <p:ext uri="{BB962C8B-B14F-4D97-AF65-F5344CB8AC3E}">
        <p14:creationId xmlns:p14="http://schemas.microsoft.com/office/powerpoint/2010/main" val="316190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Before The Data</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474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Core Concepts</a:t>
            </a:r>
            <a:endParaRPr lang="en-US" dirty="0"/>
          </a:p>
        </p:txBody>
      </p:sp>
      <p:sp>
        <p:nvSpPr>
          <p:cNvPr id="5" name="Content Placeholder 4"/>
          <p:cNvSpPr>
            <a:spLocks noGrp="1"/>
          </p:cNvSpPr>
          <p:nvPr>
            <p:ph idx="1"/>
          </p:nvPr>
        </p:nvSpPr>
        <p:spPr>
          <a:xfrm>
            <a:off x="581192" y="1983728"/>
            <a:ext cx="5589708" cy="4140767"/>
          </a:xfrm>
        </p:spPr>
        <p:txBody>
          <a:bodyPr/>
          <a:lstStyle/>
          <a:p>
            <a:r>
              <a:rPr lang="en-US" dirty="0"/>
              <a:t>H</a:t>
            </a:r>
            <a:r>
              <a:rPr lang="en-US" dirty="0" smtClean="0"/>
              <a:t>ow </a:t>
            </a:r>
            <a:r>
              <a:rPr lang="en-US" dirty="0"/>
              <a:t>do we cut across all of </a:t>
            </a:r>
            <a:r>
              <a:rPr lang="en-US" dirty="0" smtClean="0"/>
              <a:t>the </a:t>
            </a:r>
            <a:r>
              <a:rPr lang="en-US" dirty="0"/>
              <a:t>different </a:t>
            </a:r>
            <a:r>
              <a:rPr lang="en-US" dirty="0" smtClean="0"/>
              <a:t>disciplines that use data?</a:t>
            </a:r>
          </a:p>
          <a:p>
            <a:r>
              <a:rPr lang="en-US" dirty="0"/>
              <a:t>C</a:t>
            </a:r>
            <a:r>
              <a:rPr lang="en-US" dirty="0" smtClean="0"/>
              <a:t>ore </a:t>
            </a:r>
            <a:r>
              <a:rPr lang="en-US" dirty="0" smtClean="0"/>
              <a:t>(systems) concepts or elements:</a:t>
            </a:r>
            <a:endParaRPr lang="en-US" dirty="0"/>
          </a:p>
          <a:p>
            <a:pPr marL="342900" indent="-342900">
              <a:buFont typeface="Wingdings" charset="2"/>
              <a:buChar char="§"/>
            </a:pPr>
            <a:r>
              <a:rPr lang="en-US" dirty="0"/>
              <a:t>object </a:t>
            </a:r>
            <a:r>
              <a:rPr lang="en-US" dirty="0" smtClean="0"/>
              <a:t>– attributes (concrete or abstract)</a:t>
            </a:r>
            <a:endParaRPr lang="en-US" dirty="0"/>
          </a:p>
          <a:p>
            <a:pPr marL="342900" indent="-342900">
              <a:buFont typeface="Wingdings" charset="2"/>
              <a:buChar char="§"/>
            </a:pPr>
            <a:r>
              <a:rPr lang="en-US" dirty="0"/>
              <a:t>multiple objects -</a:t>
            </a:r>
            <a:r>
              <a:rPr lang="en-US" b="1" dirty="0"/>
              <a:t> relationships </a:t>
            </a:r>
            <a:r>
              <a:rPr lang="en-US" dirty="0"/>
              <a:t>between these </a:t>
            </a:r>
            <a:r>
              <a:rPr lang="en-US" dirty="0" smtClean="0"/>
              <a:t>objects/attributes</a:t>
            </a:r>
          </a:p>
          <a:p>
            <a:pPr marL="342900" indent="-342900">
              <a:buFont typeface="Wingdings" charset="2"/>
              <a:buChar char="§"/>
            </a:pPr>
            <a:r>
              <a:rPr lang="en-US" dirty="0"/>
              <a:t>h</a:t>
            </a:r>
            <a:r>
              <a:rPr lang="en-US" dirty="0" smtClean="0"/>
              <a:t>ow these elements change over time</a:t>
            </a:r>
            <a:endParaRPr lang="en-US" dirty="0"/>
          </a:p>
        </p:txBody>
      </p:sp>
      <p:pic>
        <p:nvPicPr>
          <p:cNvPr id="3" name="Picture 2"/>
          <p:cNvPicPr>
            <a:picLocks noChangeAspect="1"/>
          </p:cNvPicPr>
          <p:nvPr/>
        </p:nvPicPr>
        <p:blipFill>
          <a:blip r:embed="rId2"/>
          <a:stretch>
            <a:fillRect/>
          </a:stretch>
        </p:blipFill>
        <p:spPr>
          <a:xfrm>
            <a:off x="7121507" y="1896333"/>
            <a:ext cx="4379621" cy="4254997"/>
          </a:xfrm>
          <a:prstGeom prst="rect">
            <a:avLst/>
          </a:prstGeom>
        </p:spPr>
      </p:pic>
    </p:spTree>
    <p:extLst>
      <p:ext uri="{BB962C8B-B14F-4D97-AF65-F5344CB8AC3E}">
        <p14:creationId xmlns:p14="http://schemas.microsoft.com/office/powerpoint/2010/main" val="39602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This Session's Learning Objectives</a:t>
            </a:r>
            <a:endParaRPr lang="en-US" dirty="0"/>
          </a:p>
        </p:txBody>
      </p:sp>
      <p:sp>
        <p:nvSpPr>
          <p:cNvPr id="2" name="Content Placeholder 1"/>
          <p:cNvSpPr>
            <a:spLocks noGrp="1"/>
          </p:cNvSpPr>
          <p:nvPr>
            <p:ph idx="1"/>
          </p:nvPr>
        </p:nvSpPr>
        <p:spPr/>
        <p:txBody>
          <a:bodyPr/>
          <a:lstStyle/>
          <a:p>
            <a:r>
              <a:rPr lang="en-US" b="1" dirty="0" smtClean="0"/>
              <a:t>Primary objective</a:t>
            </a:r>
            <a:r>
              <a:rPr lang="en-US" dirty="0" smtClean="0"/>
              <a:t>: Increase your awareness of what you need to consider on the data front in order to run, manage, create and instigate successful data-driven projects.</a:t>
            </a:r>
          </a:p>
          <a:p>
            <a:r>
              <a:rPr lang="en-US" b="1" dirty="0" smtClean="0"/>
              <a:t>Supporting objectives</a:t>
            </a:r>
            <a:r>
              <a:rPr lang="en-US" dirty="0" smtClean="0"/>
              <a:t>:</a:t>
            </a:r>
            <a:endParaRPr lang="en-US" dirty="0" smtClean="0"/>
          </a:p>
          <a:p>
            <a:pPr marL="342900" indent="-342900">
              <a:buFont typeface="Wingdings" charset="2"/>
              <a:buChar char="§"/>
            </a:pPr>
            <a:r>
              <a:rPr lang="en-US" dirty="0"/>
              <a:t>b</a:t>
            </a:r>
            <a:r>
              <a:rPr lang="en-US" dirty="0" smtClean="0"/>
              <a:t>e </a:t>
            </a:r>
            <a:r>
              <a:rPr lang="en-US" dirty="0" smtClean="0"/>
              <a:t>exposed to many of the concepts and terms at play in today’s data world – e.g. data model, many-to-many relationship, database, </a:t>
            </a:r>
            <a:r>
              <a:rPr lang="en-US" dirty="0" smtClean="0"/>
              <a:t>noSQL</a:t>
            </a:r>
            <a:r>
              <a:rPr lang="en-US" dirty="0" smtClean="0"/>
              <a:t>, query, data </a:t>
            </a:r>
            <a:r>
              <a:rPr lang="en-US" dirty="0" smtClean="0"/>
              <a:t>management.</a:t>
            </a:r>
            <a:endParaRPr lang="en-US" dirty="0" smtClean="0"/>
          </a:p>
          <a:p>
            <a:pPr marL="342900" indent="-342900">
              <a:buFont typeface="Wingdings" charset="2"/>
              <a:buChar char="§"/>
            </a:pPr>
            <a:r>
              <a:rPr lang="en-US" dirty="0"/>
              <a:t>e</a:t>
            </a:r>
            <a:r>
              <a:rPr lang="en-US" dirty="0" smtClean="0"/>
              <a:t>xperience </a:t>
            </a:r>
            <a:r>
              <a:rPr lang="en-US" dirty="0" smtClean="0"/>
              <a:t>creating a conceptual model and then turning this into </a:t>
            </a:r>
            <a:r>
              <a:rPr lang="en-US" dirty="0" smtClean="0"/>
              <a:t>a particular type of </a:t>
            </a:r>
            <a:r>
              <a:rPr lang="en-US" dirty="0" smtClean="0"/>
              <a:t>data </a:t>
            </a:r>
            <a:r>
              <a:rPr lang="en-US" dirty="0" smtClean="0"/>
              <a:t>model, based on a use-case.</a:t>
            </a:r>
            <a:endParaRPr lang="en-US" dirty="0" smtClean="0"/>
          </a:p>
        </p:txBody>
      </p:sp>
    </p:spTree>
    <p:extLst>
      <p:ext uri="{BB962C8B-B14F-4D97-AF65-F5344CB8AC3E}">
        <p14:creationId xmlns:p14="http://schemas.microsoft.com/office/powerpoint/2010/main" val="170652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Relationships Within Systems</a:t>
            </a:r>
            <a:endParaRPr lang="en-US" dirty="0"/>
          </a:p>
        </p:txBody>
      </p:sp>
      <p:sp>
        <p:nvSpPr>
          <p:cNvPr id="5" name="Content Placeholder 4"/>
          <p:cNvSpPr>
            <a:spLocks noGrp="1"/>
          </p:cNvSpPr>
          <p:nvPr>
            <p:ph idx="1"/>
          </p:nvPr>
        </p:nvSpPr>
        <p:spPr>
          <a:xfrm>
            <a:off x="469124" y="2001616"/>
            <a:ext cx="5302348" cy="2834931"/>
          </a:xfrm>
        </p:spPr>
        <p:txBody>
          <a:bodyPr/>
          <a:lstStyle/>
          <a:p>
            <a:pPr marL="342900" indent="-342900">
              <a:buFont typeface="Wingdings" charset="2"/>
              <a:buChar char="§"/>
            </a:pPr>
            <a:r>
              <a:rPr lang="en-US" dirty="0" smtClean="0"/>
              <a:t>some </a:t>
            </a:r>
            <a:r>
              <a:rPr lang="en-US" dirty="0"/>
              <a:t>fundamental relationships: </a:t>
            </a:r>
            <a:endParaRPr lang="en-US" dirty="0" smtClean="0"/>
          </a:p>
          <a:p>
            <a:pPr marL="972900" lvl="1" indent="-342900">
              <a:buFont typeface="Wingdings" charset="2"/>
              <a:buChar char="§"/>
            </a:pPr>
            <a:r>
              <a:rPr lang="en-US" dirty="0" smtClean="0"/>
              <a:t>part-whole</a:t>
            </a:r>
          </a:p>
          <a:p>
            <a:pPr marL="972900" lvl="1" indent="-342900">
              <a:buFont typeface="Wingdings" charset="2"/>
              <a:buChar char="§"/>
            </a:pPr>
            <a:r>
              <a:rPr lang="en-US" dirty="0" smtClean="0"/>
              <a:t>is-a</a:t>
            </a:r>
          </a:p>
          <a:p>
            <a:pPr marL="972900" lvl="1" indent="-342900">
              <a:buFont typeface="Wingdings" charset="2"/>
              <a:buChar char="§"/>
            </a:pPr>
            <a:r>
              <a:rPr lang="en-US" dirty="0" smtClean="0"/>
              <a:t>is-a-</a:t>
            </a:r>
            <a:r>
              <a:rPr lang="en-US" dirty="0" smtClean="0"/>
              <a:t>t</a:t>
            </a:r>
            <a:r>
              <a:rPr lang="en-US" dirty="0" smtClean="0"/>
              <a:t>ype</a:t>
            </a:r>
            <a:r>
              <a:rPr lang="en-US" dirty="0"/>
              <a:t>-</a:t>
            </a:r>
            <a:r>
              <a:rPr lang="en-US" dirty="0" smtClean="0"/>
              <a:t>of</a:t>
            </a:r>
          </a:p>
          <a:p>
            <a:pPr marL="972900" lvl="1" indent="-342900">
              <a:buFont typeface="Wingdings" charset="2"/>
              <a:buChar char="§"/>
            </a:pPr>
            <a:r>
              <a:rPr lang="en-US" dirty="0" smtClean="0"/>
              <a:t>cardinality (one-to-one, one-to-many, many-to-many)</a:t>
            </a:r>
            <a:endParaRPr lang="en-US" dirty="0"/>
          </a:p>
        </p:txBody>
      </p:sp>
      <p:sp>
        <p:nvSpPr>
          <p:cNvPr id="6" name="Content Placeholder 4"/>
          <p:cNvSpPr txBox="1">
            <a:spLocks/>
          </p:cNvSpPr>
          <p:nvPr/>
        </p:nvSpPr>
        <p:spPr>
          <a:xfrm>
            <a:off x="6050367" y="1902007"/>
            <a:ext cx="5824108" cy="2822498"/>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Wingdings" charset="2"/>
              <a:buChar char="§"/>
            </a:pPr>
            <a:r>
              <a:rPr lang="en-US" dirty="0" smtClean="0"/>
              <a:t>some more object specific relationships: </a:t>
            </a:r>
          </a:p>
          <a:p>
            <a:pPr marL="972900" lvl="1" indent="-342900">
              <a:buFont typeface="Wingdings" charset="2"/>
              <a:buChar char="§"/>
            </a:pPr>
            <a:r>
              <a:rPr lang="en-US" dirty="0" smtClean="0"/>
              <a:t>ownership,</a:t>
            </a:r>
          </a:p>
          <a:p>
            <a:pPr marL="972900" lvl="1" indent="-342900">
              <a:buFont typeface="Wingdings" charset="2"/>
              <a:buChar char="§"/>
            </a:pPr>
            <a:r>
              <a:rPr lang="en-US" dirty="0" smtClean="0"/>
              <a:t>social relationships</a:t>
            </a:r>
          </a:p>
          <a:p>
            <a:pPr marL="972900" lvl="1" indent="-342900">
              <a:buFont typeface="Wingdings" charset="2"/>
              <a:buChar char="§"/>
            </a:pPr>
            <a:r>
              <a:rPr lang="en-US" dirty="0" smtClean="0"/>
              <a:t>becomes,</a:t>
            </a:r>
          </a:p>
          <a:p>
            <a:pPr marL="972900" lvl="1" indent="-342900">
              <a:buFont typeface="Wingdings" charset="2"/>
              <a:buChar char="§"/>
            </a:pPr>
            <a:r>
              <a:rPr lang="en-US" dirty="0" smtClean="0"/>
              <a:t>leads-to</a:t>
            </a:r>
            <a:endParaRPr lang="en-US" dirty="0"/>
          </a:p>
        </p:txBody>
      </p:sp>
      <p:sp>
        <p:nvSpPr>
          <p:cNvPr id="2" name="Rectangle 1"/>
          <p:cNvSpPr/>
          <p:nvPr/>
        </p:nvSpPr>
        <p:spPr>
          <a:xfrm>
            <a:off x="3885005" y="530339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091974" y="4876905"/>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76273" y="594432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81419" y="4917261"/>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965717" y="594733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endCxn id="7" idx="1"/>
          </p:cNvCxnSpPr>
          <p:nvPr/>
        </p:nvCxnSpPr>
        <p:spPr>
          <a:xfrm flipV="1">
            <a:off x="4520052" y="5185025"/>
            <a:ext cx="1571922" cy="4171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8" idx="1"/>
          </p:cNvCxnSpPr>
          <p:nvPr/>
        </p:nvCxnSpPr>
        <p:spPr>
          <a:xfrm>
            <a:off x="4464018" y="5658200"/>
            <a:ext cx="1612255" cy="594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9" idx="1"/>
          </p:cNvCxnSpPr>
          <p:nvPr/>
        </p:nvCxnSpPr>
        <p:spPr>
          <a:xfrm>
            <a:off x="6895123" y="5185025"/>
            <a:ext cx="1086296" cy="40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3"/>
            <a:endCxn id="10" idx="1"/>
          </p:cNvCxnSpPr>
          <p:nvPr/>
        </p:nvCxnSpPr>
        <p:spPr>
          <a:xfrm>
            <a:off x="6879422" y="6252447"/>
            <a:ext cx="1086295" cy="30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208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Model of a System</a:t>
            </a:r>
            <a:endParaRPr lang="en-US" dirty="0"/>
          </a:p>
        </p:txBody>
      </p:sp>
      <p:sp>
        <p:nvSpPr>
          <p:cNvPr id="3" name="Content Placeholder 2"/>
          <p:cNvSpPr>
            <a:spLocks noGrp="1"/>
          </p:cNvSpPr>
          <p:nvPr>
            <p:ph idx="1"/>
          </p:nvPr>
        </p:nvSpPr>
        <p:spPr>
          <a:xfrm>
            <a:off x="402323" y="1965840"/>
            <a:ext cx="6841774" cy="4140767"/>
          </a:xfrm>
        </p:spPr>
        <p:txBody>
          <a:bodyPr/>
          <a:lstStyle/>
          <a:p>
            <a:r>
              <a:rPr lang="en-US" dirty="0"/>
              <a:t>A conceptual model </a:t>
            </a:r>
            <a:r>
              <a:rPr lang="en-US" dirty="0" smtClean="0"/>
              <a:t>is, roughly speaking:</a:t>
            </a:r>
            <a:endParaRPr lang="en-US" dirty="0" smtClean="0"/>
          </a:p>
          <a:p>
            <a:pPr marL="342900" indent="-342900">
              <a:buFont typeface="Wingdings" charset="2"/>
              <a:buChar char="§"/>
            </a:pPr>
            <a:r>
              <a:rPr lang="en-US" dirty="0" smtClean="0"/>
              <a:t>a </a:t>
            </a:r>
            <a:r>
              <a:rPr lang="en-US" dirty="0"/>
              <a:t>model that is not implemented (e.g. as a scale-model or computer code), but one which exists only </a:t>
            </a:r>
            <a:r>
              <a:rPr lang="en-US" dirty="0" smtClean="0"/>
              <a:t>conceptually</a:t>
            </a:r>
            <a:endParaRPr lang="en-US" dirty="0"/>
          </a:p>
          <a:p>
            <a:pPr marL="342900" indent="-342900">
              <a:buFont typeface="Wingdings" charset="2"/>
              <a:buChar char="§"/>
            </a:pPr>
            <a:r>
              <a:rPr lang="en-US" dirty="0" smtClean="0"/>
              <a:t>a </a:t>
            </a:r>
            <a:r>
              <a:rPr lang="en-US" dirty="0"/>
              <a:t>diagram or verbal description of a </a:t>
            </a:r>
            <a:r>
              <a:rPr lang="en-US" dirty="0" smtClean="0"/>
              <a:t>system (e.g. boxes and arrows, mind maps, lists, definitions)</a:t>
            </a:r>
          </a:p>
          <a:p>
            <a:r>
              <a:rPr lang="en-US" dirty="0" smtClean="0"/>
              <a:t>Focus is not necessarily on capturing specific behaviors but emphasizing </a:t>
            </a:r>
            <a:r>
              <a:rPr lang="en-US" b="1" dirty="0" smtClean="0"/>
              <a:t>possible states</a:t>
            </a:r>
            <a:r>
              <a:rPr lang="en-US" dirty="0" smtClean="0"/>
              <a:t>.</a:t>
            </a:r>
            <a:endParaRPr lang="en-US" b="1" dirty="0" smtClean="0"/>
          </a:p>
          <a:p>
            <a:r>
              <a:rPr lang="en-US" dirty="0" smtClean="0"/>
              <a:t>Focus is on object types, not on specific instances – goal is abstraction!</a:t>
            </a:r>
            <a:endParaRPr lang="en-US" dirty="0"/>
          </a:p>
        </p:txBody>
      </p:sp>
      <p:pic>
        <p:nvPicPr>
          <p:cNvPr id="4" name="Picture 3"/>
          <p:cNvPicPr>
            <a:picLocks noChangeAspect="1"/>
          </p:cNvPicPr>
          <p:nvPr/>
        </p:nvPicPr>
        <p:blipFill>
          <a:blip r:embed="rId2"/>
          <a:stretch>
            <a:fillRect/>
          </a:stretch>
        </p:blipFill>
        <p:spPr>
          <a:xfrm>
            <a:off x="7278128" y="2450723"/>
            <a:ext cx="4850184" cy="3363035"/>
          </a:xfrm>
          <a:prstGeom prst="rect">
            <a:avLst/>
          </a:prstGeom>
        </p:spPr>
      </p:pic>
    </p:spTree>
    <p:extLst>
      <p:ext uri="{BB962C8B-B14F-4D97-AF65-F5344CB8AC3E}">
        <p14:creationId xmlns:p14="http://schemas.microsoft.com/office/powerpoint/2010/main" val="129430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Conceptual Modelling Languages</a:t>
            </a:r>
            <a:endParaRPr lang="en-US" dirty="0"/>
          </a:p>
        </p:txBody>
      </p:sp>
      <p:sp>
        <p:nvSpPr>
          <p:cNvPr id="3" name="Content Placeholder 2"/>
          <p:cNvSpPr>
            <a:spLocks noGrp="1"/>
          </p:cNvSpPr>
          <p:nvPr>
            <p:ph idx="1"/>
          </p:nvPr>
        </p:nvSpPr>
        <p:spPr>
          <a:xfrm>
            <a:off x="581193" y="2180496"/>
            <a:ext cx="6323062" cy="4140767"/>
          </a:xfrm>
        </p:spPr>
        <p:txBody>
          <a:bodyPr/>
          <a:lstStyle/>
          <a:p>
            <a:r>
              <a:rPr lang="en-US" dirty="0" smtClean="0"/>
              <a:t>Conceptual modelling is not an exact science – it’s more about making your internal conceptual models </a:t>
            </a:r>
            <a:r>
              <a:rPr lang="en-US" b="1" dirty="0" smtClean="0"/>
              <a:t>explicit</a:t>
            </a:r>
            <a:r>
              <a:rPr lang="en-US" dirty="0" smtClean="0"/>
              <a:t> and </a:t>
            </a:r>
            <a:r>
              <a:rPr lang="en-US" b="1" dirty="0" smtClean="0"/>
              <a:t>tangible</a:t>
            </a:r>
            <a:r>
              <a:rPr lang="en-US" dirty="0" smtClean="0"/>
              <a:t>.</a:t>
            </a:r>
            <a:endParaRPr lang="en-US" b="1" dirty="0" smtClean="0"/>
          </a:p>
          <a:p>
            <a:r>
              <a:rPr lang="en-US" dirty="0" smtClean="0"/>
              <a:t>It provides you with an opportunity to examine and explore your ideas and assumptions.</a:t>
            </a:r>
          </a:p>
          <a:p>
            <a:r>
              <a:rPr lang="en-US" dirty="0" smtClean="0"/>
              <a:t>That said, various efforts have been made to formalize conceptual modelling:</a:t>
            </a:r>
          </a:p>
          <a:p>
            <a:pPr lvl="1"/>
            <a:r>
              <a:rPr lang="en-US" dirty="0" smtClean="0"/>
              <a:t>UML – Universal Modelling Language</a:t>
            </a:r>
          </a:p>
          <a:p>
            <a:pPr lvl="1"/>
            <a:r>
              <a:rPr lang="en-US" dirty="0" smtClean="0"/>
              <a:t>Entity Relationship (ER) Models  - but they are generally connected to relational databases</a:t>
            </a:r>
          </a:p>
        </p:txBody>
      </p:sp>
      <p:pic>
        <p:nvPicPr>
          <p:cNvPr id="4" name="Picture 3"/>
          <p:cNvPicPr>
            <a:picLocks noChangeAspect="1"/>
          </p:cNvPicPr>
          <p:nvPr/>
        </p:nvPicPr>
        <p:blipFill>
          <a:blip r:embed="rId2"/>
          <a:stretch>
            <a:fillRect/>
          </a:stretch>
        </p:blipFill>
        <p:spPr>
          <a:xfrm>
            <a:off x="6965853" y="2218172"/>
            <a:ext cx="4760471" cy="4078576"/>
          </a:xfrm>
          <a:prstGeom prst="rect">
            <a:avLst/>
          </a:prstGeom>
        </p:spPr>
      </p:pic>
    </p:spTree>
    <p:extLst>
      <p:ext uri="{BB962C8B-B14F-4D97-AF65-F5344CB8AC3E}">
        <p14:creationId xmlns:p14="http://schemas.microsoft.com/office/powerpoint/2010/main" val="209145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a:t>
            </a:r>
            <a:r>
              <a:rPr lang="en-US" dirty="0" smtClean="0"/>
              <a:t>this Into Practice</a:t>
            </a:r>
            <a:endParaRPr lang="en-US" dirty="0"/>
          </a:p>
        </p:txBody>
      </p:sp>
      <p:sp>
        <p:nvSpPr>
          <p:cNvPr id="3" name="Content Placeholder 2"/>
          <p:cNvSpPr>
            <a:spLocks noGrp="1"/>
          </p:cNvSpPr>
          <p:nvPr>
            <p:ph idx="1"/>
          </p:nvPr>
        </p:nvSpPr>
        <p:spPr/>
        <p:txBody>
          <a:bodyPr/>
          <a:lstStyle/>
          <a:p>
            <a:r>
              <a:rPr lang="en-US" dirty="0"/>
              <a:t>Pick a system of relevance to you, and generate a conceptual model that encompasses</a:t>
            </a:r>
            <a:r>
              <a:rPr lang="en-US" dirty="0" smtClean="0"/>
              <a:t>:</a:t>
            </a:r>
            <a:endParaRPr lang="en-US" dirty="0"/>
          </a:p>
          <a:p>
            <a:pPr marL="342900" indent="-342900">
              <a:buFont typeface="Wingdings" charset="2"/>
              <a:buChar char="§"/>
            </a:pPr>
            <a:r>
              <a:rPr lang="en-US" dirty="0"/>
              <a:t>o</a:t>
            </a:r>
            <a:r>
              <a:rPr lang="en-US" dirty="0" smtClean="0"/>
              <a:t>bjects - especially </a:t>
            </a:r>
            <a:r>
              <a:rPr lang="en-US" b="1" dirty="0" smtClean="0"/>
              <a:t>key </a:t>
            </a:r>
            <a:r>
              <a:rPr lang="en-US" b="1" dirty="0"/>
              <a:t>objects </a:t>
            </a:r>
            <a:r>
              <a:rPr lang="en-US" dirty="0"/>
              <a:t>(could be </a:t>
            </a:r>
            <a:r>
              <a:rPr lang="en-US" dirty="0" smtClean="0"/>
              <a:t>abstract or concrete)</a:t>
            </a:r>
            <a:endParaRPr lang="en-US" dirty="0"/>
          </a:p>
          <a:p>
            <a:pPr marL="342900" indent="-342900">
              <a:buFont typeface="Wingdings" charset="2"/>
              <a:buChar char="§"/>
            </a:pPr>
            <a:r>
              <a:rPr lang="en-US" dirty="0"/>
              <a:t>p</a:t>
            </a:r>
            <a:r>
              <a:rPr lang="en-US" dirty="0" smtClean="0"/>
              <a:t>roperties </a:t>
            </a:r>
            <a:r>
              <a:rPr lang="en-US" dirty="0"/>
              <a:t>of these objects and values of these properties</a:t>
            </a:r>
          </a:p>
          <a:p>
            <a:pPr marL="342900" indent="-342900">
              <a:buFont typeface="Wingdings" charset="2"/>
              <a:buChar char="§"/>
            </a:pPr>
            <a:r>
              <a:rPr lang="en-US" dirty="0"/>
              <a:t>r</a:t>
            </a:r>
            <a:r>
              <a:rPr lang="en-US" dirty="0" smtClean="0"/>
              <a:t>elationships </a:t>
            </a:r>
            <a:r>
              <a:rPr lang="en-US" dirty="0"/>
              <a:t>between objects (part-whole, is-a, object-</a:t>
            </a:r>
            <a:r>
              <a:rPr lang="en-US" dirty="0" smtClean="0"/>
              <a:t>specific, one-to-many)</a:t>
            </a:r>
            <a:endParaRPr lang="en-US" dirty="0"/>
          </a:p>
          <a:p>
            <a:pPr marL="342900" indent="-342900">
              <a:buFont typeface="Wingdings" charset="2"/>
              <a:buChar char="§"/>
            </a:pPr>
            <a:r>
              <a:rPr lang="en-US" dirty="0"/>
              <a:t>r</a:t>
            </a:r>
            <a:r>
              <a:rPr lang="en-US" dirty="0" smtClean="0"/>
              <a:t>elationships </a:t>
            </a:r>
            <a:r>
              <a:rPr lang="en-US" dirty="0"/>
              <a:t>between properties across </a:t>
            </a:r>
            <a:r>
              <a:rPr lang="en-US" i="1" dirty="0"/>
              <a:t>instances</a:t>
            </a:r>
            <a:r>
              <a:rPr lang="en-US" dirty="0"/>
              <a:t> of an object type</a:t>
            </a:r>
          </a:p>
        </p:txBody>
      </p:sp>
    </p:spTree>
    <p:extLst>
      <p:ext uri="{BB962C8B-B14F-4D97-AF65-F5344CB8AC3E}">
        <p14:creationId xmlns:p14="http://schemas.microsoft.com/office/powerpoint/2010/main" val="57722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Knowledge Modelling</a:t>
            </a:r>
            <a:endParaRPr lang="en-US" dirty="0"/>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37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Methodological Models</a:t>
            </a:r>
            <a:endParaRPr lang="en-US" dirty="0"/>
          </a:p>
        </p:txBody>
      </p:sp>
      <p:sp>
        <p:nvSpPr>
          <p:cNvPr id="5" name="Content Placeholder 4"/>
          <p:cNvSpPr>
            <a:spLocks noGrp="1"/>
          </p:cNvSpPr>
          <p:nvPr>
            <p:ph idx="1"/>
          </p:nvPr>
        </p:nvSpPr>
        <p:spPr>
          <a:xfrm>
            <a:off x="1010473" y="3951454"/>
            <a:ext cx="2656295" cy="467001"/>
          </a:xfrm>
          <a:ln>
            <a:solidFill>
              <a:schemeClr val="accent1"/>
            </a:solidFill>
          </a:ln>
        </p:spPr>
        <p:txBody>
          <a:bodyPr/>
          <a:lstStyle/>
          <a:p>
            <a:r>
              <a:rPr lang="en-US" dirty="0" smtClean="0"/>
              <a:t>Conceptual Model</a:t>
            </a:r>
            <a:endParaRPr lang="en-US" dirty="0"/>
          </a:p>
        </p:txBody>
      </p:sp>
      <p:sp>
        <p:nvSpPr>
          <p:cNvPr id="6" name="Content Placeholder 4"/>
          <p:cNvSpPr txBox="1">
            <a:spLocks/>
          </p:cNvSpPr>
          <p:nvPr/>
        </p:nvSpPr>
        <p:spPr>
          <a:xfrm>
            <a:off x="5616647" y="2297125"/>
            <a:ext cx="3773849" cy="46700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Mathematical Model</a:t>
            </a:r>
            <a:endParaRPr lang="en-US" dirty="0"/>
          </a:p>
        </p:txBody>
      </p:sp>
      <p:sp>
        <p:nvSpPr>
          <p:cNvPr id="7" name="Content Placeholder 4"/>
          <p:cNvSpPr txBox="1">
            <a:spLocks/>
          </p:cNvSpPr>
          <p:nvPr/>
        </p:nvSpPr>
        <p:spPr>
          <a:xfrm>
            <a:off x="5616647" y="3048421"/>
            <a:ext cx="2656295" cy="46700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Statistical Model</a:t>
            </a:r>
            <a:endParaRPr lang="en-US" dirty="0"/>
          </a:p>
        </p:txBody>
      </p:sp>
      <p:sp>
        <p:nvSpPr>
          <p:cNvPr id="8" name="Content Placeholder 4"/>
          <p:cNvSpPr txBox="1">
            <a:spLocks/>
          </p:cNvSpPr>
          <p:nvPr/>
        </p:nvSpPr>
        <p:spPr>
          <a:xfrm>
            <a:off x="5643838" y="3880586"/>
            <a:ext cx="5445890" cy="46700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Programmatic (Computer) Model </a:t>
            </a:r>
            <a:endParaRPr lang="en-US" dirty="0"/>
          </a:p>
        </p:txBody>
      </p:sp>
      <p:sp>
        <p:nvSpPr>
          <p:cNvPr id="9" name="Content Placeholder 4"/>
          <p:cNvSpPr txBox="1">
            <a:spLocks/>
          </p:cNvSpPr>
          <p:nvPr/>
        </p:nvSpPr>
        <p:spPr>
          <a:xfrm>
            <a:off x="5671029" y="5607160"/>
            <a:ext cx="4211710" cy="46700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Data Model </a:t>
            </a:r>
            <a:endParaRPr lang="en-US" b="1" dirty="0"/>
          </a:p>
        </p:txBody>
      </p:sp>
      <p:sp>
        <p:nvSpPr>
          <p:cNvPr id="10" name="Content Placeholder 4"/>
          <p:cNvSpPr txBox="1">
            <a:spLocks/>
          </p:cNvSpPr>
          <p:nvPr/>
        </p:nvSpPr>
        <p:spPr>
          <a:xfrm>
            <a:off x="7397457" y="4525251"/>
            <a:ext cx="4211710" cy="948634"/>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Ontology (Knowledge Model)</a:t>
            </a:r>
          </a:p>
          <a:p>
            <a:r>
              <a:rPr lang="en-US" dirty="0" smtClean="0"/>
              <a:t>(Simulation)</a:t>
            </a:r>
            <a:endParaRPr lang="en-US" dirty="0"/>
          </a:p>
        </p:txBody>
      </p:sp>
      <p:sp>
        <p:nvSpPr>
          <p:cNvPr id="2" name="Rectangle 1"/>
          <p:cNvSpPr/>
          <p:nvPr/>
        </p:nvSpPr>
        <p:spPr>
          <a:xfrm>
            <a:off x="4972490" y="1985622"/>
            <a:ext cx="6725387" cy="44184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stCxn id="5" idx="3"/>
            <a:endCxn id="2" idx="1"/>
          </p:cNvCxnSpPr>
          <p:nvPr/>
        </p:nvCxnSpPr>
        <p:spPr>
          <a:xfrm>
            <a:off x="3666768" y="4184955"/>
            <a:ext cx="1305722" cy="98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79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 Implemented (Automated) DATA Pipeline</a:t>
            </a:r>
            <a:endParaRPr lang="en-US" dirty="0"/>
          </a:p>
        </p:txBody>
      </p:sp>
      <p:pic>
        <p:nvPicPr>
          <p:cNvPr id="7" name="Picture 6"/>
          <p:cNvPicPr>
            <a:picLocks noChangeAspect="1"/>
          </p:cNvPicPr>
          <p:nvPr/>
        </p:nvPicPr>
        <p:blipFill>
          <a:blip r:embed="rId2"/>
          <a:stretch>
            <a:fillRect/>
          </a:stretch>
        </p:blipFill>
        <p:spPr>
          <a:xfrm>
            <a:off x="1630924" y="3163341"/>
            <a:ext cx="8674604" cy="2878356"/>
          </a:xfrm>
          <a:prstGeom prst="rect">
            <a:avLst/>
          </a:prstGeom>
        </p:spPr>
      </p:pic>
      <p:sp>
        <p:nvSpPr>
          <p:cNvPr id="15" name="Oval 14"/>
          <p:cNvSpPr/>
          <p:nvPr/>
        </p:nvSpPr>
        <p:spPr>
          <a:xfrm>
            <a:off x="3291146" y="2969462"/>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3791974" y="2468590"/>
            <a:ext cx="1300356" cy="369332"/>
          </a:xfrm>
          <a:prstGeom prst="rect">
            <a:avLst/>
          </a:prstGeom>
          <a:noFill/>
        </p:spPr>
        <p:txBody>
          <a:bodyPr wrap="none" rtlCol="0">
            <a:spAutoFit/>
          </a:bodyPr>
          <a:lstStyle/>
          <a:p>
            <a:r>
              <a:rPr lang="en-US" dirty="0" smtClean="0">
                <a:latin typeface="Dagny OT"/>
                <a:cs typeface="Dagny OT"/>
              </a:rPr>
              <a:t>Data Model</a:t>
            </a:r>
            <a:endParaRPr lang="en-US" dirty="0">
              <a:latin typeface="Dagny OT"/>
              <a:cs typeface="Dagny OT"/>
            </a:endParaRPr>
          </a:p>
        </p:txBody>
      </p:sp>
      <p:sp>
        <p:nvSpPr>
          <p:cNvPr id="8" name="TextBox 7"/>
          <p:cNvSpPr txBox="1"/>
          <p:nvPr/>
        </p:nvSpPr>
        <p:spPr>
          <a:xfrm>
            <a:off x="7092428" y="3443853"/>
            <a:ext cx="2200755" cy="923330"/>
          </a:xfrm>
          <a:prstGeom prst="rect">
            <a:avLst/>
          </a:prstGeom>
          <a:noFill/>
        </p:spPr>
        <p:txBody>
          <a:bodyPr wrap="none" rtlCol="0">
            <a:spAutoFit/>
          </a:bodyPr>
          <a:lstStyle/>
          <a:p>
            <a:r>
              <a:rPr lang="en-US" dirty="0" smtClean="0">
                <a:latin typeface="Dagny OT"/>
                <a:cs typeface="Dagny OT"/>
              </a:rPr>
              <a:t>Mathematical Model</a:t>
            </a:r>
          </a:p>
          <a:p>
            <a:r>
              <a:rPr lang="en-US" dirty="0" smtClean="0">
                <a:latin typeface="Dagny OT"/>
                <a:cs typeface="Dagny OT"/>
              </a:rPr>
              <a:t>Statistical Model</a:t>
            </a:r>
          </a:p>
          <a:p>
            <a:r>
              <a:rPr lang="en-US" dirty="0" smtClean="0">
                <a:latin typeface="Dagny OT"/>
                <a:cs typeface="Dagny OT"/>
              </a:rPr>
              <a:t>Programmatic Model</a:t>
            </a:r>
            <a:endParaRPr lang="en-US" dirty="0">
              <a:latin typeface="Dagny OT"/>
              <a:cs typeface="Dagny OT"/>
            </a:endParaRPr>
          </a:p>
        </p:txBody>
      </p:sp>
      <p:sp>
        <p:nvSpPr>
          <p:cNvPr id="9" name="Oval 8"/>
          <p:cNvSpPr/>
          <p:nvPr/>
        </p:nvSpPr>
        <p:spPr>
          <a:xfrm>
            <a:off x="6484280" y="4642384"/>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p:cNvCxnSpPr/>
          <p:nvPr/>
        </p:nvCxnSpPr>
        <p:spPr>
          <a:xfrm>
            <a:off x="5491207" y="2647497"/>
            <a:ext cx="1395160" cy="7692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770467" y="2191666"/>
            <a:ext cx="3210294" cy="646331"/>
          </a:xfrm>
          <a:prstGeom prst="rect">
            <a:avLst/>
          </a:prstGeom>
          <a:noFill/>
        </p:spPr>
        <p:txBody>
          <a:bodyPr wrap="square" rtlCol="0">
            <a:spAutoFit/>
          </a:bodyPr>
          <a:lstStyle/>
          <a:p>
            <a:r>
              <a:rPr lang="en-US" dirty="0" smtClean="0">
                <a:latin typeface="Dagny OT"/>
                <a:cs typeface="Dagny OT"/>
              </a:rPr>
              <a:t>Do they match? Each other? The conceptual model?</a:t>
            </a:r>
            <a:endParaRPr lang="en-US" dirty="0">
              <a:latin typeface="Dagny OT"/>
              <a:cs typeface="Dagny OT"/>
            </a:endParaRPr>
          </a:p>
        </p:txBody>
      </p:sp>
    </p:spTree>
    <p:extLst>
      <p:ext uri="{BB962C8B-B14F-4D97-AF65-F5344CB8AC3E}">
        <p14:creationId xmlns:p14="http://schemas.microsoft.com/office/powerpoint/2010/main" val="376339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Hold On To THOSE </a:t>
            </a:r>
            <a:r>
              <a:rPr lang="en-US" dirty="0" smtClean="0"/>
              <a:t>Fundamental </a:t>
            </a:r>
            <a:r>
              <a:rPr lang="en-US" dirty="0" smtClean="0"/>
              <a:t>CONCEPTS</a:t>
            </a:r>
            <a:endParaRPr lang="en-US" dirty="0"/>
          </a:p>
        </p:txBody>
      </p:sp>
      <p:sp>
        <p:nvSpPr>
          <p:cNvPr id="3" name="Content Placeholder 2"/>
          <p:cNvSpPr>
            <a:spLocks noGrp="1"/>
          </p:cNvSpPr>
          <p:nvPr>
            <p:ph idx="1"/>
          </p:nvPr>
        </p:nvSpPr>
        <p:spPr/>
        <p:txBody>
          <a:bodyPr/>
          <a:lstStyle/>
          <a:p>
            <a:r>
              <a:rPr lang="en-US" dirty="0"/>
              <a:t>H</a:t>
            </a:r>
            <a:r>
              <a:rPr lang="en-US" dirty="0" smtClean="0"/>
              <a:t>ow </a:t>
            </a:r>
            <a:r>
              <a:rPr lang="en-US" dirty="0"/>
              <a:t>to </a:t>
            </a:r>
            <a:r>
              <a:rPr lang="en-US" u="sng" dirty="0"/>
              <a:t>structure</a:t>
            </a:r>
            <a:r>
              <a:rPr lang="en-US" dirty="0"/>
              <a:t> your </a:t>
            </a:r>
            <a:r>
              <a:rPr lang="en-US" b="1" dirty="0" smtClean="0"/>
              <a:t>data</a:t>
            </a:r>
            <a:r>
              <a:rPr lang="en-US" dirty="0" smtClean="0"/>
              <a:t> and </a:t>
            </a:r>
            <a:r>
              <a:rPr lang="en-US" b="1" dirty="0" smtClean="0"/>
              <a:t>knowledge</a:t>
            </a:r>
            <a:r>
              <a:rPr lang="en-US" dirty="0" smtClean="0"/>
              <a:t> </a:t>
            </a:r>
            <a:r>
              <a:rPr lang="en-US" dirty="0"/>
              <a:t>so that it can </a:t>
            </a:r>
            <a:r>
              <a:rPr lang="en-US" dirty="0" smtClean="0"/>
              <a:t>be:</a:t>
            </a:r>
          </a:p>
          <a:p>
            <a:pPr marL="342900" indent="-342900">
              <a:buFont typeface="Arial"/>
              <a:buChar char="•"/>
            </a:pPr>
            <a:r>
              <a:rPr lang="en-US" dirty="0" smtClean="0"/>
              <a:t>usefully stored</a:t>
            </a:r>
          </a:p>
          <a:p>
            <a:pPr marL="342900" indent="-342900">
              <a:buFont typeface="Arial"/>
              <a:buChar char="•"/>
            </a:pPr>
            <a:r>
              <a:rPr lang="en-US" dirty="0" smtClean="0"/>
              <a:t>added to</a:t>
            </a:r>
            <a:endParaRPr lang="en-US" dirty="0"/>
          </a:p>
          <a:p>
            <a:pPr marL="342900" indent="-342900">
              <a:buFont typeface="Arial"/>
              <a:buChar char="•"/>
            </a:pPr>
            <a:r>
              <a:rPr lang="en-US" dirty="0" smtClean="0"/>
              <a:t>usefully </a:t>
            </a:r>
            <a:r>
              <a:rPr lang="en-US" dirty="0"/>
              <a:t>and efficiently extracted from that </a:t>
            </a:r>
            <a:r>
              <a:rPr lang="en-US" dirty="0" smtClean="0"/>
              <a:t>store (extract – transform – load)</a:t>
            </a:r>
          </a:p>
          <a:p>
            <a:pPr marL="342900" indent="-342900">
              <a:buFont typeface="Arial"/>
              <a:buChar char="•"/>
            </a:pPr>
            <a:r>
              <a:rPr lang="en-US" dirty="0" smtClean="0"/>
              <a:t>operated over by </a:t>
            </a:r>
            <a:r>
              <a:rPr lang="en-US" b="1" dirty="0" smtClean="0"/>
              <a:t>humans</a:t>
            </a:r>
            <a:r>
              <a:rPr lang="en-US" dirty="0" smtClean="0"/>
              <a:t> and </a:t>
            </a:r>
            <a:r>
              <a:rPr lang="en-US" b="1" dirty="0" smtClean="0"/>
              <a:t>computers </a:t>
            </a:r>
            <a:r>
              <a:rPr lang="en-US" dirty="0" smtClean="0"/>
              <a:t>(programs, bots, A.I.)</a:t>
            </a:r>
            <a:endParaRPr lang="en-US" b="1" dirty="0"/>
          </a:p>
        </p:txBody>
      </p:sp>
    </p:spTree>
    <p:extLst>
      <p:ext uri="{BB962C8B-B14F-4D97-AF65-F5344CB8AC3E}">
        <p14:creationId xmlns:p14="http://schemas.microsoft.com/office/powerpoint/2010/main" val="203578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Data </a:t>
            </a:r>
            <a:r>
              <a:rPr lang="en-US" dirty="0" smtClean="0"/>
              <a:t>Modelling</a:t>
            </a:r>
            <a:endParaRPr lang="en-US" dirty="0"/>
          </a:p>
        </p:txBody>
      </p:sp>
      <p:sp>
        <p:nvSpPr>
          <p:cNvPr id="5" name="Content Placeholder 4"/>
          <p:cNvSpPr>
            <a:spLocks noGrp="1"/>
          </p:cNvSpPr>
          <p:nvPr>
            <p:ph idx="1"/>
          </p:nvPr>
        </p:nvSpPr>
        <p:spPr>
          <a:xfrm>
            <a:off x="491757" y="1965840"/>
            <a:ext cx="7163735" cy="4140767"/>
          </a:xfrm>
        </p:spPr>
        <p:txBody>
          <a:bodyPr/>
          <a:lstStyle/>
          <a:p>
            <a:pPr marL="342900" indent="-342900">
              <a:buFont typeface="Wingdings" charset="2"/>
              <a:buChar char="§"/>
            </a:pPr>
            <a:r>
              <a:rPr lang="en-US" dirty="0" smtClean="0"/>
              <a:t>A data model is an </a:t>
            </a:r>
            <a:r>
              <a:rPr lang="en-US" dirty="0" smtClean="0"/>
              <a:t>abstract (logical) </a:t>
            </a:r>
            <a:r>
              <a:rPr lang="en-US" u="sng" dirty="0" smtClean="0"/>
              <a:t>description of a system</a:t>
            </a:r>
            <a:r>
              <a:rPr lang="en-US" dirty="0" smtClean="0"/>
              <a:t>, constructed in terms that can then be implemented </a:t>
            </a:r>
            <a:r>
              <a:rPr lang="en-US" dirty="0" smtClean="0"/>
              <a:t>as the </a:t>
            </a:r>
            <a:r>
              <a:rPr lang="en-US" dirty="0" smtClean="0"/>
              <a:t>structure of a </a:t>
            </a:r>
            <a:r>
              <a:rPr lang="en-US" dirty="0" smtClean="0"/>
              <a:t>type </a:t>
            </a:r>
            <a:r>
              <a:rPr lang="en-US" dirty="0" smtClean="0"/>
              <a:t>of </a:t>
            </a:r>
            <a:r>
              <a:rPr lang="en-US" dirty="0" smtClean="0"/>
              <a:t>data management </a:t>
            </a:r>
            <a:r>
              <a:rPr lang="en-US" dirty="0" smtClean="0"/>
              <a:t>software.</a:t>
            </a:r>
          </a:p>
          <a:p>
            <a:pPr marL="342900" indent="-342900">
              <a:buFont typeface="Wingdings" charset="2"/>
              <a:buChar char="§"/>
            </a:pPr>
            <a:r>
              <a:rPr lang="en-US" dirty="0" smtClean="0"/>
              <a:t>You might argue that it is half way between a conceptual model and a database implementation</a:t>
            </a:r>
            <a:r>
              <a:rPr lang="en-US" dirty="0" smtClean="0"/>
              <a:t>.</a:t>
            </a:r>
          </a:p>
          <a:p>
            <a:pPr marL="342900" indent="-342900">
              <a:buFont typeface="Wingdings" charset="2"/>
              <a:buChar char="§"/>
            </a:pPr>
            <a:r>
              <a:rPr lang="en-US" dirty="0" smtClean="0"/>
              <a:t>The data itself is about </a:t>
            </a:r>
            <a:r>
              <a:rPr lang="en-US" b="1" dirty="0" smtClean="0"/>
              <a:t>instances</a:t>
            </a:r>
            <a:r>
              <a:rPr lang="en-US" dirty="0" smtClean="0"/>
              <a:t> – the model is about the </a:t>
            </a:r>
            <a:r>
              <a:rPr lang="en-US" b="1" dirty="0" smtClean="0"/>
              <a:t>object types</a:t>
            </a:r>
            <a:r>
              <a:rPr lang="en-US" dirty="0" smtClean="0"/>
              <a:t>.</a:t>
            </a:r>
            <a:endParaRPr lang="en-US" b="1" dirty="0" smtClean="0"/>
          </a:p>
          <a:p>
            <a:pPr marL="342900" indent="-342900">
              <a:buFont typeface="Wingdings" charset="2"/>
              <a:buChar char="§"/>
            </a:pPr>
            <a:r>
              <a:rPr lang="en-US" dirty="0" smtClean="0"/>
              <a:t>There is another option that is worth considering on this front – </a:t>
            </a:r>
            <a:r>
              <a:rPr lang="en-US" b="1" dirty="0" smtClean="0"/>
              <a:t>ontologies</a:t>
            </a:r>
            <a:r>
              <a:rPr lang="en-US" dirty="0" smtClean="0"/>
              <a:t>.</a:t>
            </a:r>
            <a:endParaRPr lang="en-US" b="1" dirty="0" smtClean="0"/>
          </a:p>
        </p:txBody>
      </p:sp>
      <p:pic>
        <p:nvPicPr>
          <p:cNvPr id="2" name="Picture 1"/>
          <p:cNvPicPr>
            <a:picLocks noChangeAspect="1"/>
          </p:cNvPicPr>
          <p:nvPr/>
        </p:nvPicPr>
        <p:blipFill>
          <a:blip r:embed="rId2"/>
          <a:stretch>
            <a:fillRect/>
          </a:stretch>
        </p:blipFill>
        <p:spPr>
          <a:xfrm>
            <a:off x="7965039" y="2343390"/>
            <a:ext cx="3668622" cy="3971244"/>
          </a:xfrm>
          <a:prstGeom prst="rect">
            <a:avLst/>
          </a:prstGeom>
        </p:spPr>
      </p:pic>
    </p:spTree>
    <p:extLst>
      <p:ext uri="{BB962C8B-B14F-4D97-AF65-F5344CB8AC3E}">
        <p14:creationId xmlns:p14="http://schemas.microsoft.com/office/powerpoint/2010/main" val="12513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Ontology – Knowledge Model</a:t>
            </a:r>
            <a:endParaRPr lang="en-US" dirty="0"/>
          </a:p>
        </p:txBody>
      </p:sp>
      <p:sp>
        <p:nvSpPr>
          <p:cNvPr id="3" name="Content Placeholder 2"/>
          <p:cNvSpPr>
            <a:spLocks noGrp="1"/>
          </p:cNvSpPr>
          <p:nvPr>
            <p:ph idx="1"/>
          </p:nvPr>
        </p:nvSpPr>
        <p:spPr>
          <a:xfrm>
            <a:off x="581192" y="1965840"/>
            <a:ext cx="7503581" cy="4140767"/>
          </a:xfrm>
        </p:spPr>
        <p:txBody>
          <a:bodyPr/>
          <a:lstStyle/>
          <a:p>
            <a:pPr marL="342900" indent="-342900">
              <a:buFont typeface="Wingdings" charset="2"/>
              <a:buChar char="§"/>
            </a:pPr>
            <a:r>
              <a:rPr lang="en-US" dirty="0" smtClean="0"/>
              <a:t>A structured, machine-readable collection of </a:t>
            </a:r>
            <a:r>
              <a:rPr lang="en-US" b="1" dirty="0" smtClean="0"/>
              <a:t>facts</a:t>
            </a:r>
            <a:r>
              <a:rPr lang="en-US" dirty="0" smtClean="0"/>
              <a:t> about a domain.</a:t>
            </a:r>
          </a:p>
          <a:p>
            <a:pPr marL="342900" indent="-342900">
              <a:buFont typeface="Wingdings" charset="2"/>
              <a:buChar char="§"/>
            </a:pPr>
            <a:r>
              <a:rPr lang="en-US" dirty="0" smtClean="0"/>
              <a:t>Motivated by a desire </a:t>
            </a:r>
            <a:r>
              <a:rPr lang="en-US" dirty="0"/>
              <a:t>to create increasingly machine readable but still conceptually sophisticated data. </a:t>
            </a:r>
            <a:endParaRPr lang="en-US" dirty="0"/>
          </a:p>
          <a:p>
            <a:pPr marL="342900" indent="-342900">
              <a:buFont typeface="Wingdings" charset="2"/>
              <a:buChar char="§"/>
            </a:pPr>
            <a:r>
              <a:rPr lang="en-US" dirty="0" smtClean="0"/>
              <a:t>you </a:t>
            </a:r>
            <a:r>
              <a:rPr lang="en-US" dirty="0"/>
              <a:t>could describe in a slightly tongue in cheek </a:t>
            </a:r>
            <a:r>
              <a:rPr lang="en-US" dirty="0" smtClean="0"/>
              <a:t>manner</a:t>
            </a:r>
            <a:r>
              <a:rPr lang="en-US" dirty="0" smtClean="0"/>
              <a:t> </a:t>
            </a:r>
            <a:r>
              <a:rPr lang="en-US" dirty="0"/>
              <a:t>as 'a data model on </a:t>
            </a:r>
            <a:r>
              <a:rPr lang="en-US" dirty="0" smtClean="0"/>
              <a:t>steroids’.</a:t>
            </a:r>
          </a:p>
          <a:p>
            <a:pPr marL="342900" indent="-342900">
              <a:buFont typeface="Wingdings" charset="2"/>
              <a:buChar char="§"/>
            </a:pPr>
            <a:r>
              <a:rPr lang="en-US" dirty="0" smtClean="0"/>
              <a:t>An </a:t>
            </a:r>
            <a:r>
              <a:rPr lang="en-US" dirty="0"/>
              <a:t>attempt to get closer to the level of detail of a full conceptual model</a:t>
            </a:r>
            <a:r>
              <a:rPr lang="en-US" dirty="0" smtClean="0"/>
              <a:t>.</a:t>
            </a:r>
            <a:endParaRPr lang="en-US" dirty="0"/>
          </a:p>
        </p:txBody>
      </p:sp>
      <p:pic>
        <p:nvPicPr>
          <p:cNvPr id="4" name="Picture 3"/>
          <p:cNvPicPr>
            <a:picLocks noChangeAspect="1"/>
          </p:cNvPicPr>
          <p:nvPr/>
        </p:nvPicPr>
        <p:blipFill>
          <a:blip r:embed="rId2"/>
          <a:stretch>
            <a:fillRect/>
          </a:stretch>
        </p:blipFill>
        <p:spPr>
          <a:xfrm>
            <a:off x="8504354" y="2057177"/>
            <a:ext cx="2978885" cy="4361584"/>
          </a:xfrm>
          <a:prstGeom prst="rect">
            <a:avLst/>
          </a:prstGeom>
        </p:spPr>
      </p:pic>
    </p:spTree>
    <p:extLst>
      <p:ext uri="{BB962C8B-B14F-4D97-AF65-F5344CB8AC3E}">
        <p14:creationId xmlns:p14="http://schemas.microsoft.com/office/powerpoint/2010/main" val="23593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Something Old, Something New?</a:t>
            </a:r>
            <a:endParaRPr lang="en-US" dirty="0"/>
          </a:p>
        </p:txBody>
      </p:sp>
      <p:sp>
        <p:nvSpPr>
          <p:cNvPr id="5" name="Content Placeholder 4"/>
          <p:cNvSpPr>
            <a:spLocks noGrp="1"/>
          </p:cNvSpPr>
          <p:nvPr>
            <p:ph idx="1"/>
          </p:nvPr>
        </p:nvSpPr>
        <p:spPr>
          <a:xfrm>
            <a:off x="581192" y="2180496"/>
            <a:ext cx="7539355" cy="4140767"/>
          </a:xfrm>
        </p:spPr>
        <p:txBody>
          <a:bodyPr/>
          <a:lstStyle/>
          <a:p>
            <a:r>
              <a:rPr lang="en-US" dirty="0" smtClean="0"/>
              <a:t>Since you all have been chosen for the data stream, perhaps you are all already ‘data people’.</a:t>
            </a:r>
          </a:p>
          <a:p>
            <a:r>
              <a:rPr lang="en-US" dirty="0"/>
              <a:t>M</a:t>
            </a:r>
            <a:r>
              <a:rPr lang="en-US" dirty="0" smtClean="0"/>
              <a:t>any of these concepts and skills will be somewhat familiar to you already.</a:t>
            </a:r>
          </a:p>
          <a:p>
            <a:r>
              <a:rPr lang="en-US" dirty="0" smtClean="0"/>
              <a:t>However – data and knowledge architecture concepts are critical in designing a data-driven project, so we can’t just assume you are!</a:t>
            </a:r>
          </a:p>
          <a:p>
            <a:r>
              <a:rPr lang="en-US" dirty="0" smtClean="0"/>
              <a:t>Hopefully some new concepts for everyone,</a:t>
            </a:r>
            <a:r>
              <a:rPr lang="en-US" dirty="0"/>
              <a:t> </a:t>
            </a:r>
            <a:r>
              <a:rPr lang="en-US" dirty="0" smtClean="0"/>
              <a:t>still! Ontologies, any one?</a:t>
            </a:r>
            <a:endParaRPr lang="en-US" dirty="0"/>
          </a:p>
        </p:txBody>
      </p:sp>
      <p:pic>
        <p:nvPicPr>
          <p:cNvPr id="2" name="Picture 1"/>
          <p:cNvPicPr>
            <a:picLocks noChangeAspect="1"/>
          </p:cNvPicPr>
          <p:nvPr/>
        </p:nvPicPr>
        <p:blipFill>
          <a:blip r:embed="rId2"/>
          <a:stretch>
            <a:fillRect/>
          </a:stretch>
        </p:blipFill>
        <p:spPr>
          <a:xfrm>
            <a:off x="8422674" y="2518161"/>
            <a:ext cx="3188268" cy="3188268"/>
          </a:xfrm>
          <a:prstGeom prst="rect">
            <a:avLst/>
          </a:prstGeom>
        </p:spPr>
      </p:pic>
    </p:spTree>
    <p:extLst>
      <p:ext uri="{BB962C8B-B14F-4D97-AF65-F5344CB8AC3E}">
        <p14:creationId xmlns:p14="http://schemas.microsoft.com/office/powerpoint/2010/main" val="140645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To Provide Context</a:t>
            </a:r>
            <a:endParaRPr lang="en-US" dirty="0"/>
          </a:p>
        </p:txBody>
      </p:sp>
      <p:sp>
        <p:nvSpPr>
          <p:cNvPr id="3" name="Content Placeholder 2"/>
          <p:cNvSpPr>
            <a:spLocks noGrp="1"/>
          </p:cNvSpPr>
          <p:nvPr>
            <p:ph idx="1"/>
          </p:nvPr>
        </p:nvSpPr>
        <p:spPr>
          <a:xfrm>
            <a:off x="581193" y="1965840"/>
            <a:ext cx="10383334" cy="4140767"/>
          </a:xfrm>
        </p:spPr>
        <p:txBody>
          <a:bodyPr/>
          <a:lstStyle/>
          <a:p>
            <a:pPr marL="342900" indent="-342900">
              <a:buFont typeface="Wingdings" charset="2"/>
              <a:buChar char="§"/>
            </a:pPr>
            <a:r>
              <a:rPr lang="en-US" dirty="0" smtClean="0"/>
              <a:t>We lose something when we move from our conceptual model to a specific type of model – e.g. the data or knowledge model.</a:t>
            </a:r>
          </a:p>
          <a:p>
            <a:pPr marL="342900" indent="-342900">
              <a:buFont typeface="Wingdings" charset="2"/>
              <a:buChar char="§"/>
            </a:pPr>
            <a:r>
              <a:rPr lang="en-US" dirty="0" smtClean="0"/>
              <a:t>One way of keeping the context is to provide (hopefully rich) metadata – data </a:t>
            </a:r>
            <a:r>
              <a:rPr lang="en-US" b="1" dirty="0" smtClean="0"/>
              <a:t>about</a:t>
            </a:r>
            <a:r>
              <a:rPr lang="en-US" dirty="0" smtClean="0"/>
              <a:t> our data!</a:t>
            </a:r>
          </a:p>
          <a:p>
            <a:pPr marL="342900" indent="-342900">
              <a:buFont typeface="Wingdings" charset="2"/>
              <a:buChar char="§"/>
            </a:pPr>
            <a:r>
              <a:rPr lang="en-US" dirty="0" smtClean="0"/>
              <a:t>Metadata is crucial when it comes to carrying out strategies for working across datasets.</a:t>
            </a:r>
          </a:p>
          <a:p>
            <a:pPr marL="342900" indent="-342900">
              <a:buFont typeface="Wingdings" charset="2"/>
              <a:buChar char="§"/>
            </a:pPr>
            <a:r>
              <a:rPr lang="en-US" dirty="0" smtClean="0"/>
              <a:t>Ontologies can also play a role here!</a:t>
            </a:r>
            <a:endParaRPr lang="en-US" dirty="0"/>
          </a:p>
        </p:txBody>
      </p:sp>
    </p:spTree>
    <p:extLst>
      <p:ext uri="{BB962C8B-B14F-4D97-AF65-F5344CB8AC3E}">
        <p14:creationId xmlns:p14="http://schemas.microsoft.com/office/powerpoint/2010/main" val="200266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a:t>
            </a:r>
            <a:r>
              <a:rPr lang="en-US" dirty="0"/>
              <a:t>vs</a:t>
            </a:r>
            <a:r>
              <a:rPr lang="en-US" dirty="0"/>
              <a:t> Unstructured Data</a:t>
            </a:r>
          </a:p>
        </p:txBody>
      </p:sp>
      <p:sp>
        <p:nvSpPr>
          <p:cNvPr id="3" name="Content Placeholder 2"/>
          <p:cNvSpPr>
            <a:spLocks noGrp="1"/>
          </p:cNvSpPr>
          <p:nvPr>
            <p:ph idx="1"/>
          </p:nvPr>
        </p:nvSpPr>
        <p:spPr>
          <a:xfrm>
            <a:off x="581192" y="2180496"/>
            <a:ext cx="7217395" cy="4140767"/>
          </a:xfrm>
        </p:spPr>
        <p:txBody>
          <a:bodyPr/>
          <a:lstStyle/>
          <a:p>
            <a:r>
              <a:rPr lang="en-US" dirty="0"/>
              <a:t>A major motivator for some of </a:t>
            </a:r>
            <a:r>
              <a:rPr lang="en-US" dirty="0" smtClean="0"/>
              <a:t>the </a:t>
            </a:r>
            <a:r>
              <a:rPr lang="en-US" dirty="0"/>
              <a:t>new </a:t>
            </a:r>
            <a:r>
              <a:rPr lang="en-US" dirty="0" smtClean="0"/>
              <a:t>developments in types of databases and other data storing strategies </a:t>
            </a:r>
            <a:r>
              <a:rPr lang="en-US" dirty="0"/>
              <a:t>is the increasing availability of </a:t>
            </a:r>
            <a:r>
              <a:rPr lang="en-US" b="1" dirty="0"/>
              <a:t>unstructured</a:t>
            </a:r>
            <a:r>
              <a:rPr lang="en-US" dirty="0"/>
              <a:t> data and also '</a:t>
            </a:r>
            <a:r>
              <a:rPr lang="en-US" b="1" dirty="0"/>
              <a:t>blob</a:t>
            </a:r>
            <a:r>
              <a:rPr lang="en-US" dirty="0"/>
              <a:t>' data</a:t>
            </a:r>
            <a:r>
              <a:rPr lang="en-US" dirty="0" smtClean="0"/>
              <a:t>.</a:t>
            </a:r>
          </a:p>
          <a:p>
            <a:r>
              <a:rPr lang="en-US" b="1" dirty="0" smtClean="0"/>
              <a:t>Structured Data</a:t>
            </a:r>
            <a:r>
              <a:rPr lang="en-US" dirty="0" smtClean="0"/>
              <a:t>: labelled, organized, discrete, structure is constrained and pre-defined</a:t>
            </a:r>
          </a:p>
          <a:p>
            <a:r>
              <a:rPr lang="en-US" b="1" dirty="0"/>
              <a:t>U</a:t>
            </a:r>
            <a:r>
              <a:rPr lang="en-US" b="1" dirty="0" smtClean="0"/>
              <a:t>nstructured Data</a:t>
            </a:r>
            <a:r>
              <a:rPr lang="en-US" dirty="0" smtClean="0"/>
              <a:t>: not organized, no specific pre-defined structure data model – e.g. text in a document</a:t>
            </a:r>
          </a:p>
          <a:p>
            <a:r>
              <a:rPr lang="en-US" b="1" dirty="0" smtClean="0"/>
              <a:t>Blob Data</a:t>
            </a:r>
            <a:r>
              <a:rPr lang="en-US" dirty="0" smtClean="0"/>
              <a:t>: Binary Large Object (</a:t>
            </a:r>
            <a:r>
              <a:rPr lang="en-US" dirty="0" smtClean="0"/>
              <a:t>BLOb</a:t>
            </a:r>
            <a:r>
              <a:rPr lang="en-US" dirty="0" smtClean="0"/>
              <a:t>) – images, audio, multi-media</a:t>
            </a:r>
            <a:endParaRPr lang="en-US" dirty="0"/>
          </a:p>
        </p:txBody>
      </p:sp>
      <p:pic>
        <p:nvPicPr>
          <p:cNvPr id="4" name="Picture 3"/>
          <p:cNvPicPr>
            <a:picLocks noChangeAspect="1"/>
          </p:cNvPicPr>
          <p:nvPr/>
        </p:nvPicPr>
        <p:blipFill>
          <a:blip r:embed="rId2"/>
          <a:stretch>
            <a:fillRect/>
          </a:stretch>
        </p:blipFill>
        <p:spPr>
          <a:xfrm>
            <a:off x="7961451" y="2307615"/>
            <a:ext cx="3756583" cy="3756583"/>
          </a:xfrm>
          <a:prstGeom prst="rect">
            <a:avLst/>
          </a:prstGeom>
        </p:spPr>
      </p:pic>
    </p:spTree>
    <p:extLst>
      <p:ext uri="{BB962C8B-B14F-4D97-AF65-F5344CB8AC3E}">
        <p14:creationId xmlns:p14="http://schemas.microsoft.com/office/powerpoint/2010/main" val="2542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Data </a:t>
            </a:r>
            <a:r>
              <a:rPr lang="en-US" dirty="0" smtClean="0"/>
              <a:t>Modelling</a:t>
            </a:r>
            <a:endParaRPr lang="en-US" dirty="0"/>
          </a:p>
        </p:txBody>
      </p:sp>
      <p:sp>
        <p:nvSpPr>
          <p:cNvPr id="5" name="Content Placeholder 4"/>
          <p:cNvSpPr>
            <a:spLocks noGrp="1"/>
          </p:cNvSpPr>
          <p:nvPr>
            <p:ph idx="1"/>
          </p:nvPr>
        </p:nvSpPr>
        <p:spPr>
          <a:xfrm>
            <a:off x="581192" y="2180496"/>
            <a:ext cx="9184929" cy="4140767"/>
          </a:xfrm>
        </p:spPr>
        <p:txBody>
          <a:bodyPr/>
          <a:lstStyle/>
          <a:p>
            <a:r>
              <a:rPr lang="en-US" dirty="0" smtClean="0"/>
              <a:t>We're </a:t>
            </a:r>
            <a:r>
              <a:rPr lang="en-US" dirty="0"/>
              <a:t>going to look at </a:t>
            </a:r>
            <a:r>
              <a:rPr lang="en-US" dirty="0" smtClean="0"/>
              <a:t>four</a:t>
            </a:r>
            <a:r>
              <a:rPr lang="en-US" dirty="0" smtClean="0"/>
              <a:t> </a:t>
            </a:r>
            <a:r>
              <a:rPr lang="en-US" dirty="0"/>
              <a:t>different options that are currently popular in terms of fundamental </a:t>
            </a:r>
            <a:r>
              <a:rPr lang="en-US" b="1" dirty="0" smtClean="0"/>
              <a:t>data and knowledge</a:t>
            </a:r>
            <a:r>
              <a:rPr lang="en-US" dirty="0" smtClean="0"/>
              <a:t> modelling or structuring </a:t>
            </a:r>
            <a:r>
              <a:rPr lang="en-US" dirty="0"/>
              <a:t>strategies</a:t>
            </a:r>
            <a:r>
              <a:rPr lang="en-US" dirty="0" smtClean="0"/>
              <a:t>: </a:t>
            </a:r>
            <a:endParaRPr lang="en-US" dirty="0" smtClean="0"/>
          </a:p>
          <a:p>
            <a:pPr marL="342900" indent="-342900">
              <a:buFont typeface="Arial"/>
              <a:buChar char="•"/>
            </a:pPr>
            <a:r>
              <a:rPr lang="en-US" dirty="0" smtClean="0"/>
              <a:t>key</a:t>
            </a:r>
            <a:r>
              <a:rPr lang="en-US" dirty="0" smtClean="0"/>
              <a:t>-value </a:t>
            </a:r>
            <a:r>
              <a:rPr lang="en-US" dirty="0" smtClean="0"/>
              <a:t>pairs (e.g. JSON)</a:t>
            </a:r>
          </a:p>
          <a:p>
            <a:pPr marL="342900" indent="-342900">
              <a:buFont typeface="Arial"/>
              <a:buChar char="•"/>
            </a:pPr>
            <a:r>
              <a:rPr lang="en-US" dirty="0" smtClean="0"/>
              <a:t>triples (e.g. resource description framework (RDF))</a:t>
            </a:r>
            <a:endParaRPr lang="en-US" dirty="0"/>
          </a:p>
          <a:p>
            <a:pPr marL="342900" indent="-342900">
              <a:buFont typeface="Arial"/>
              <a:buChar char="•"/>
            </a:pPr>
            <a:r>
              <a:rPr lang="en-US" dirty="0" smtClean="0"/>
              <a:t>graph databases</a:t>
            </a:r>
          </a:p>
          <a:p>
            <a:pPr marL="342900" indent="-342900">
              <a:buFont typeface="Arial"/>
              <a:buChar char="•"/>
            </a:pPr>
            <a:r>
              <a:rPr lang="en-US" dirty="0"/>
              <a:t>relational </a:t>
            </a:r>
            <a:r>
              <a:rPr lang="en-US" dirty="0" smtClean="0"/>
              <a:t>databases</a:t>
            </a:r>
            <a:endParaRPr lang="en-US" dirty="0"/>
          </a:p>
        </p:txBody>
      </p:sp>
      <p:sp>
        <p:nvSpPr>
          <p:cNvPr id="2" name="Right Bracket 1"/>
          <p:cNvSpPr/>
          <p:nvPr/>
        </p:nvSpPr>
        <p:spPr>
          <a:xfrm>
            <a:off x="7619721" y="3828130"/>
            <a:ext cx="304074" cy="144897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 name="TextBox 2"/>
          <p:cNvSpPr txBox="1"/>
          <p:nvPr/>
        </p:nvSpPr>
        <p:spPr>
          <a:xfrm>
            <a:off x="8227852" y="4275355"/>
            <a:ext cx="901171" cy="369332"/>
          </a:xfrm>
          <a:prstGeom prst="rect">
            <a:avLst/>
          </a:prstGeom>
          <a:noFill/>
        </p:spPr>
        <p:txBody>
          <a:bodyPr wrap="none" rtlCol="0">
            <a:spAutoFit/>
          </a:bodyPr>
          <a:lstStyle/>
          <a:p>
            <a:r>
              <a:rPr lang="en-US" dirty="0" smtClean="0">
                <a:latin typeface="Dagny OT"/>
                <a:cs typeface="Dagny OT"/>
              </a:rPr>
              <a:t>NoSQL</a:t>
            </a:r>
            <a:endParaRPr lang="en-US" dirty="0">
              <a:latin typeface="Dagny OT"/>
              <a:cs typeface="Dagny OT"/>
            </a:endParaRPr>
          </a:p>
        </p:txBody>
      </p:sp>
    </p:spTree>
    <p:extLst>
      <p:ext uri="{BB962C8B-B14F-4D97-AF65-F5344CB8AC3E}">
        <p14:creationId xmlns:p14="http://schemas.microsoft.com/office/powerpoint/2010/main" val="78491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 value stores and triple stores</a:t>
            </a:r>
          </a:p>
        </p:txBody>
      </p:sp>
      <p:sp>
        <p:nvSpPr>
          <p:cNvPr id="3" name="Content Placeholder 2"/>
          <p:cNvSpPr>
            <a:spLocks noGrp="1"/>
          </p:cNvSpPr>
          <p:nvPr>
            <p:ph idx="1"/>
          </p:nvPr>
        </p:nvSpPr>
        <p:spPr>
          <a:xfrm>
            <a:off x="581193" y="2180496"/>
            <a:ext cx="9667868" cy="4140767"/>
          </a:xfrm>
        </p:spPr>
        <p:txBody>
          <a:bodyPr/>
          <a:lstStyle/>
          <a:p>
            <a:r>
              <a:rPr lang="en-US" dirty="0"/>
              <a:t>These are relatively unstructured ways to store </a:t>
            </a:r>
            <a:r>
              <a:rPr lang="en-US" dirty="0" smtClean="0"/>
              <a:t>data:</a:t>
            </a:r>
          </a:p>
          <a:p>
            <a:pPr marL="342900" indent="-342900">
              <a:buFont typeface="Arial"/>
              <a:buChar char="•"/>
            </a:pPr>
            <a:r>
              <a:rPr lang="en-US" b="1" dirty="0" smtClean="0"/>
              <a:t>Key Value</a:t>
            </a:r>
            <a:r>
              <a:rPr lang="en-US" dirty="0" smtClean="0"/>
              <a:t>:</a:t>
            </a:r>
            <a:r>
              <a:rPr lang="en-US" dirty="0" smtClean="0"/>
              <a:t> </a:t>
            </a:r>
            <a:r>
              <a:rPr lang="en-US" dirty="0"/>
              <a:t>all data is simply stored as a giant list of keys and values, where the key is a name or label (possibly of an object) and the value is a value associated with this</a:t>
            </a:r>
            <a:r>
              <a:rPr lang="en-US" dirty="0" smtClean="0"/>
              <a:t>.</a:t>
            </a:r>
          </a:p>
          <a:p>
            <a:pPr marL="342900" indent="-342900">
              <a:buFont typeface="Arial"/>
              <a:buChar char="•"/>
            </a:pPr>
            <a:r>
              <a:rPr lang="en-US" b="1" dirty="0" smtClean="0"/>
              <a:t>Triple</a:t>
            </a:r>
            <a:r>
              <a:rPr lang="en-US" dirty="0" smtClean="0"/>
              <a:t>: Data is stored as subject – predicate – object</a:t>
            </a:r>
            <a:endParaRPr lang="en-US" dirty="0"/>
          </a:p>
          <a:p>
            <a:endParaRPr lang="en-US" dirty="0"/>
          </a:p>
        </p:txBody>
      </p:sp>
    </p:spTree>
    <p:extLst>
      <p:ext uri="{BB962C8B-B14F-4D97-AF65-F5344CB8AC3E}">
        <p14:creationId xmlns:p14="http://schemas.microsoft.com/office/powerpoint/2010/main" val="387430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581192" y="2180496"/>
            <a:ext cx="4537885" cy="4140767"/>
          </a:xfrm>
        </p:spPr>
        <p:txBody>
          <a:bodyPr/>
          <a:lstStyle/>
          <a:p>
            <a:r>
              <a:rPr lang="en-US" b="1" dirty="0"/>
              <a:t>apple type - apple colour</a:t>
            </a:r>
          </a:p>
          <a:p>
            <a:r>
              <a:rPr lang="en-US" dirty="0"/>
              <a:t>Granny Smith - green</a:t>
            </a:r>
          </a:p>
          <a:p>
            <a:r>
              <a:rPr lang="en-US" dirty="0"/>
              <a:t>Red Delicious </a:t>
            </a:r>
            <a:r>
              <a:rPr lang="en-US" dirty="0" smtClean="0"/>
              <a:t>– red</a:t>
            </a:r>
          </a:p>
          <a:p>
            <a:endParaRPr lang="en-US" dirty="0"/>
          </a:p>
          <a:p>
            <a:r>
              <a:rPr lang="en-US" b="1" dirty="0"/>
              <a:t>person - shoe size</a:t>
            </a:r>
          </a:p>
          <a:p>
            <a:r>
              <a:rPr lang="en-US" dirty="0"/>
              <a:t>Jen Schellinck - women's size 7</a:t>
            </a:r>
          </a:p>
          <a:p>
            <a:r>
              <a:rPr lang="en-US" dirty="0"/>
              <a:t>Colin Henein - men's size </a:t>
            </a:r>
            <a:r>
              <a:rPr lang="en-US" dirty="0" smtClean="0"/>
              <a:t>10</a:t>
            </a:r>
            <a:endParaRPr lang="en-US" dirty="0"/>
          </a:p>
        </p:txBody>
      </p:sp>
      <p:sp>
        <p:nvSpPr>
          <p:cNvPr id="4" name="Content Placeholder 2"/>
          <p:cNvSpPr txBox="1">
            <a:spLocks/>
          </p:cNvSpPr>
          <p:nvPr/>
        </p:nvSpPr>
        <p:spPr>
          <a:xfrm>
            <a:off x="5471808" y="2197510"/>
            <a:ext cx="5832564" cy="4140767"/>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smtClean="0"/>
          </a:p>
          <a:p>
            <a:r>
              <a:rPr lang="en-US" b="1" dirty="0" smtClean="0"/>
              <a:t>word - definition</a:t>
            </a:r>
          </a:p>
          <a:p>
            <a:r>
              <a:rPr lang="en-US" b="1" dirty="0" smtClean="0"/>
              <a:t>url </a:t>
            </a:r>
            <a:r>
              <a:rPr lang="en-US" b="1" dirty="0" smtClean="0"/>
              <a:t>– webpage</a:t>
            </a:r>
          </a:p>
          <a:p>
            <a:r>
              <a:rPr lang="en-US" b="1" dirty="0"/>
              <a:t>r</a:t>
            </a:r>
            <a:r>
              <a:rPr lang="en-US" b="1" dirty="0" smtClean="0"/>
              <a:t>eport name – report (document file)</a:t>
            </a:r>
            <a:endParaRPr lang="en-US" b="1" dirty="0" smtClean="0"/>
          </a:p>
          <a:p>
            <a:endParaRPr lang="en-US" dirty="0" smtClean="0"/>
          </a:p>
          <a:p>
            <a:r>
              <a:rPr lang="en-US" u="sng" dirty="0" smtClean="0"/>
              <a:t>Triples add a verb to the </a:t>
            </a:r>
            <a:r>
              <a:rPr lang="en-US" u="sng" dirty="0" smtClean="0"/>
              <a:t>mix</a:t>
            </a:r>
            <a:r>
              <a:rPr lang="en-US" dirty="0" smtClean="0"/>
              <a:t>:</a:t>
            </a:r>
            <a:endParaRPr lang="en-US" dirty="0" smtClean="0"/>
          </a:p>
          <a:p>
            <a:r>
              <a:rPr lang="en-US" b="1" dirty="0" smtClean="0"/>
              <a:t>	Person </a:t>
            </a:r>
            <a:r>
              <a:rPr lang="en-US" b="1" dirty="0" smtClean="0"/>
              <a:t>- is - age</a:t>
            </a:r>
          </a:p>
          <a:p>
            <a:r>
              <a:rPr lang="en-US" dirty="0" smtClean="0"/>
              <a:t>	Object </a:t>
            </a:r>
            <a:r>
              <a:rPr lang="en-US" dirty="0" smtClean="0"/>
              <a:t>- is-colour - colour</a:t>
            </a:r>
          </a:p>
          <a:p>
            <a:endParaRPr lang="en-US" dirty="0"/>
          </a:p>
        </p:txBody>
      </p:sp>
    </p:spTree>
    <p:extLst>
      <p:ext uri="{BB962C8B-B14F-4D97-AF65-F5344CB8AC3E}">
        <p14:creationId xmlns:p14="http://schemas.microsoft.com/office/powerpoint/2010/main" val="354691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Nailing Down The Details</a:t>
            </a:r>
            <a:endParaRPr lang="en-US" dirty="0"/>
          </a:p>
        </p:txBody>
      </p:sp>
      <p:sp>
        <p:nvSpPr>
          <p:cNvPr id="3" name="Content Placeholder 2"/>
          <p:cNvSpPr>
            <a:spLocks noGrp="1"/>
          </p:cNvSpPr>
          <p:nvPr>
            <p:ph idx="1"/>
          </p:nvPr>
        </p:nvSpPr>
        <p:spPr>
          <a:xfrm>
            <a:off x="581192" y="2180496"/>
            <a:ext cx="10741069" cy="4140767"/>
          </a:xfrm>
        </p:spPr>
        <p:txBody>
          <a:bodyPr/>
          <a:lstStyle/>
          <a:p>
            <a:pPr marL="342900" indent="-342900">
              <a:buFont typeface="Wingdings" charset="2"/>
              <a:buChar char="§"/>
            </a:pPr>
            <a:r>
              <a:rPr lang="en-US" dirty="0" smtClean="0"/>
              <a:t>Both strategies</a:t>
            </a:r>
            <a:r>
              <a:rPr lang="en-US" dirty="0" smtClean="0"/>
              <a:t> </a:t>
            </a:r>
            <a:r>
              <a:rPr lang="en-US" dirty="0"/>
              <a:t>results in a large amount of flexibility when it comes to the 'design' of the </a:t>
            </a:r>
            <a:r>
              <a:rPr lang="en-US" dirty="0" smtClean="0"/>
              <a:t>data storage.</a:t>
            </a:r>
          </a:p>
          <a:p>
            <a:pPr marL="342900" indent="-342900">
              <a:buFont typeface="Wingdings" charset="2"/>
              <a:buChar char="§"/>
            </a:pPr>
            <a:r>
              <a:rPr lang="en-US" dirty="0" smtClean="0"/>
              <a:t>In terms of the </a:t>
            </a:r>
            <a:r>
              <a:rPr lang="en-US" b="1" dirty="0" smtClean="0"/>
              <a:t>implementation</a:t>
            </a:r>
            <a:r>
              <a:rPr lang="en-US" dirty="0" smtClean="0"/>
              <a:t> of these data models the devil is in the details, and their extreme flexibility can add to this challenge.</a:t>
            </a:r>
          </a:p>
          <a:p>
            <a:pPr marL="342900" indent="-342900">
              <a:buFont typeface="Wingdings" charset="2"/>
              <a:buChar char="§"/>
            </a:pPr>
            <a:r>
              <a:rPr lang="en-US" dirty="0"/>
              <a:t>S</a:t>
            </a:r>
            <a:r>
              <a:rPr lang="en-US" dirty="0" smtClean="0"/>
              <a:t>ee </a:t>
            </a:r>
            <a:r>
              <a:rPr lang="en-US" dirty="0"/>
              <a:t>for example: https://</a:t>
            </a:r>
            <a:r>
              <a:rPr lang="en-US" dirty="0"/>
              <a:t>softwareengineering.stackexchange.com</a:t>
            </a:r>
            <a:r>
              <a:rPr lang="en-US" dirty="0"/>
              <a:t>/questions/321534/what-json-structure-to-use-for-key-value-</a:t>
            </a:r>
            <a:r>
              <a:rPr lang="en-US" dirty="0" smtClean="0"/>
              <a:t>pairs</a:t>
            </a:r>
            <a:endParaRPr lang="en-US" dirty="0"/>
          </a:p>
          <a:p>
            <a:endParaRPr lang="en-US" dirty="0"/>
          </a:p>
        </p:txBody>
      </p:sp>
    </p:spTree>
    <p:extLst>
      <p:ext uri="{BB962C8B-B14F-4D97-AF65-F5344CB8AC3E}">
        <p14:creationId xmlns:p14="http://schemas.microsoft.com/office/powerpoint/2010/main" val="109233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sp>
        <p:nvSpPr>
          <p:cNvPr id="3" name="Content Placeholder 2"/>
          <p:cNvSpPr>
            <a:spLocks noGrp="1"/>
          </p:cNvSpPr>
          <p:nvPr>
            <p:ph idx="1"/>
          </p:nvPr>
        </p:nvSpPr>
        <p:spPr>
          <a:xfrm>
            <a:off x="509644" y="2001616"/>
            <a:ext cx="6984869" cy="4140767"/>
          </a:xfrm>
        </p:spPr>
        <p:txBody>
          <a:bodyPr/>
          <a:lstStyle/>
          <a:p>
            <a:r>
              <a:rPr lang="en-US" dirty="0" smtClean="0"/>
              <a:t>Emphasis on </a:t>
            </a:r>
            <a:r>
              <a:rPr lang="en-US" dirty="0"/>
              <a:t>the </a:t>
            </a:r>
            <a:r>
              <a:rPr lang="en-US" b="1" dirty="0"/>
              <a:t>relationships</a:t>
            </a:r>
            <a:r>
              <a:rPr lang="en-US" dirty="0"/>
              <a:t> between different types of objects, rather than between an object and the properties of that object. </a:t>
            </a:r>
          </a:p>
          <a:p>
            <a:r>
              <a:rPr lang="en-US" dirty="0"/>
              <a:t>The data </a:t>
            </a:r>
            <a:r>
              <a:rPr lang="en-US" dirty="0" smtClean="0"/>
              <a:t>model:</a:t>
            </a:r>
          </a:p>
          <a:p>
            <a:pPr marL="342900" indent="-342900">
              <a:buFont typeface="Wingdings" charset="2"/>
              <a:buChar char="§"/>
            </a:pPr>
            <a:r>
              <a:rPr lang="en-US" dirty="0" smtClean="0"/>
              <a:t>objects </a:t>
            </a:r>
            <a:r>
              <a:rPr lang="en-US" dirty="0"/>
              <a:t>represented by </a:t>
            </a:r>
            <a:r>
              <a:rPr lang="en-US" dirty="0" smtClean="0"/>
              <a:t>nodes</a:t>
            </a:r>
          </a:p>
          <a:p>
            <a:pPr marL="342900" indent="-342900">
              <a:buFont typeface="Wingdings" charset="2"/>
              <a:buChar char="§"/>
            </a:pPr>
            <a:r>
              <a:rPr lang="en-US" dirty="0" smtClean="0"/>
              <a:t>relationships </a:t>
            </a:r>
            <a:r>
              <a:rPr lang="en-US" dirty="0"/>
              <a:t>between these objects represented by </a:t>
            </a:r>
            <a:r>
              <a:rPr lang="en-US" dirty="0" smtClean="0"/>
              <a:t>edges</a:t>
            </a:r>
          </a:p>
          <a:p>
            <a:pPr marL="342900" indent="-342900">
              <a:buFont typeface="Wingdings" charset="2"/>
              <a:buChar char="§"/>
            </a:pPr>
            <a:r>
              <a:rPr lang="en-US" dirty="0"/>
              <a:t>o</a:t>
            </a:r>
            <a:r>
              <a:rPr lang="en-US" dirty="0" smtClean="0"/>
              <a:t>bjects </a:t>
            </a:r>
            <a:r>
              <a:rPr lang="en-US" dirty="0"/>
              <a:t>can have a relationship with other objects of that same type - person is-a-sibling-of </a:t>
            </a:r>
            <a:r>
              <a:rPr lang="en-US" dirty="0" smtClean="0"/>
              <a:t>person</a:t>
            </a:r>
            <a:endParaRPr lang="en-US" dirty="0"/>
          </a:p>
        </p:txBody>
      </p:sp>
      <p:pic>
        <p:nvPicPr>
          <p:cNvPr id="4" name="Picture 3"/>
          <p:cNvPicPr>
            <a:picLocks noChangeAspect="1"/>
          </p:cNvPicPr>
          <p:nvPr/>
        </p:nvPicPr>
        <p:blipFill>
          <a:blip r:embed="rId2"/>
          <a:stretch>
            <a:fillRect/>
          </a:stretch>
        </p:blipFill>
        <p:spPr>
          <a:xfrm>
            <a:off x="7299645" y="1949852"/>
            <a:ext cx="4344573" cy="4344573"/>
          </a:xfrm>
          <a:prstGeom prst="rect">
            <a:avLst/>
          </a:prstGeom>
        </p:spPr>
      </p:pic>
    </p:spTree>
    <p:extLst>
      <p:ext uri="{BB962C8B-B14F-4D97-AF65-F5344CB8AC3E}">
        <p14:creationId xmlns:p14="http://schemas.microsoft.com/office/powerpoint/2010/main" val="35489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a:t>
            </a:r>
          </a:p>
        </p:txBody>
      </p:sp>
      <p:sp>
        <p:nvSpPr>
          <p:cNvPr id="3" name="Content Placeholder 2"/>
          <p:cNvSpPr>
            <a:spLocks noGrp="1"/>
          </p:cNvSpPr>
          <p:nvPr>
            <p:ph idx="1"/>
          </p:nvPr>
        </p:nvSpPr>
        <p:spPr>
          <a:xfrm>
            <a:off x="563303" y="1965837"/>
            <a:ext cx="5822237" cy="4140767"/>
          </a:xfrm>
        </p:spPr>
        <p:txBody>
          <a:bodyPr/>
          <a:lstStyle/>
          <a:p>
            <a:pPr marL="342900" indent="-342900">
              <a:buFont typeface="Wingdings" charset="2"/>
              <a:buChar char="§"/>
            </a:pPr>
            <a:r>
              <a:rPr lang="en-US" dirty="0"/>
              <a:t>D</a:t>
            </a:r>
            <a:r>
              <a:rPr lang="en-US" dirty="0" smtClean="0"/>
              <a:t>ata stored in </a:t>
            </a:r>
            <a:r>
              <a:rPr lang="en-US" dirty="0"/>
              <a:t>a series of </a:t>
            </a:r>
            <a:r>
              <a:rPr lang="en-US" dirty="0" smtClean="0"/>
              <a:t>tables</a:t>
            </a:r>
            <a:endParaRPr lang="en-US" dirty="0"/>
          </a:p>
          <a:p>
            <a:pPr marL="342900" indent="-342900">
              <a:buFont typeface="Wingdings" charset="2"/>
              <a:buChar char="§"/>
            </a:pPr>
            <a:r>
              <a:rPr lang="en-US" dirty="0" smtClean="0"/>
              <a:t>Broadly speaking, each </a:t>
            </a:r>
            <a:r>
              <a:rPr lang="en-US" dirty="0"/>
              <a:t>table represents an </a:t>
            </a:r>
            <a:r>
              <a:rPr lang="en-US" dirty="0" smtClean="0"/>
              <a:t>object </a:t>
            </a:r>
            <a:r>
              <a:rPr lang="en-US" dirty="0"/>
              <a:t>and some properties related to this object</a:t>
            </a:r>
            <a:r>
              <a:rPr lang="en-US" dirty="0" smtClean="0"/>
              <a:t>.</a:t>
            </a:r>
          </a:p>
          <a:p>
            <a:pPr marL="342900" indent="-342900">
              <a:buFont typeface="Wingdings" charset="2"/>
              <a:buChar char="§"/>
            </a:pPr>
            <a:r>
              <a:rPr lang="en-US" dirty="0" smtClean="0"/>
              <a:t>Special columns in tables connect object instances across table</a:t>
            </a:r>
            <a:r>
              <a:rPr lang="en-US" dirty="0" smtClean="0"/>
              <a:t>.</a:t>
            </a:r>
            <a:endParaRPr lang="en-US" dirty="0"/>
          </a:p>
        </p:txBody>
      </p:sp>
      <p:pic>
        <p:nvPicPr>
          <p:cNvPr id="4" name="Picture 3"/>
          <p:cNvPicPr>
            <a:picLocks noChangeAspect="1"/>
          </p:cNvPicPr>
          <p:nvPr/>
        </p:nvPicPr>
        <p:blipFill>
          <a:blip r:embed="rId2"/>
          <a:stretch>
            <a:fillRect/>
          </a:stretch>
        </p:blipFill>
        <p:spPr>
          <a:xfrm>
            <a:off x="7231686" y="2182394"/>
            <a:ext cx="3668622" cy="3971244"/>
          </a:xfrm>
          <a:prstGeom prst="rect">
            <a:avLst/>
          </a:prstGeom>
        </p:spPr>
      </p:pic>
    </p:spTree>
    <p:extLst>
      <p:ext uri="{BB962C8B-B14F-4D97-AF65-F5344CB8AC3E}">
        <p14:creationId xmlns:p14="http://schemas.microsoft.com/office/powerpoint/2010/main" val="147932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a:t>
            </a:r>
          </a:p>
        </p:txBody>
      </p:sp>
      <p:sp>
        <p:nvSpPr>
          <p:cNvPr id="3" name="Content Placeholder 2"/>
          <p:cNvSpPr>
            <a:spLocks noGrp="1"/>
          </p:cNvSpPr>
          <p:nvPr>
            <p:ph idx="1"/>
          </p:nvPr>
        </p:nvSpPr>
        <p:spPr>
          <a:xfrm>
            <a:off x="527531" y="1930064"/>
            <a:ext cx="7306830" cy="4140767"/>
          </a:xfrm>
        </p:spPr>
        <p:txBody>
          <a:bodyPr/>
          <a:lstStyle/>
          <a:p>
            <a:pPr marL="342900" indent="-342900">
              <a:buFont typeface="Wingdings" charset="2"/>
              <a:buChar char="§"/>
            </a:pPr>
            <a:r>
              <a:rPr lang="en-US" dirty="0" smtClean="0"/>
              <a:t>E</a:t>
            </a:r>
            <a:r>
              <a:rPr lang="en-US" dirty="0" smtClean="0"/>
              <a:t>xample: I live in a house that has a particular </a:t>
            </a:r>
            <a:r>
              <a:rPr lang="en-US" dirty="0"/>
              <a:t>address. </a:t>
            </a:r>
            <a:endParaRPr lang="en-US" dirty="0" smtClean="0"/>
          </a:p>
          <a:p>
            <a:pPr marL="342900" indent="-342900">
              <a:buFont typeface="Wingdings" charset="2"/>
              <a:buChar char="§"/>
            </a:pPr>
            <a:r>
              <a:rPr lang="en-US" dirty="0" smtClean="0"/>
              <a:t>Sometimes </a:t>
            </a:r>
            <a:r>
              <a:rPr lang="en-US" dirty="0"/>
              <a:t>the property of the house will be stored in the table that stores information about me. </a:t>
            </a:r>
            <a:endParaRPr lang="en-US" dirty="0" smtClean="0"/>
          </a:p>
          <a:p>
            <a:pPr marL="342900" indent="-342900">
              <a:buFont typeface="Wingdings" charset="2"/>
              <a:buChar char="§"/>
            </a:pPr>
            <a:r>
              <a:rPr lang="en-US" dirty="0" smtClean="0"/>
              <a:t>In </a:t>
            </a:r>
            <a:r>
              <a:rPr lang="en-US" dirty="0"/>
              <a:t>other cases it will make more sense to store information about the house in its own table</a:t>
            </a:r>
            <a:r>
              <a:rPr lang="en-US" dirty="0" smtClean="0"/>
              <a:t>.</a:t>
            </a:r>
            <a:endParaRPr lang="en-US" dirty="0"/>
          </a:p>
          <a:p>
            <a:pPr marL="342900" indent="-342900">
              <a:buFont typeface="Wingdings" charset="2"/>
              <a:buChar char="§"/>
            </a:pPr>
            <a:r>
              <a:rPr lang="en-US" dirty="0"/>
              <a:t>The form of relational databases are driven by whether or not relationships are one-to-one, </a:t>
            </a:r>
            <a:r>
              <a:rPr lang="en-US" dirty="0" smtClean="0"/>
              <a:t>one-</a:t>
            </a:r>
            <a:r>
              <a:rPr lang="en-US" dirty="0"/>
              <a:t>to-many or many-to-</a:t>
            </a:r>
            <a:r>
              <a:rPr lang="en-US" dirty="0" smtClean="0"/>
              <a:t>many (cardinality)</a:t>
            </a:r>
            <a:endParaRPr lang="en-US" dirty="0"/>
          </a:p>
        </p:txBody>
      </p:sp>
      <p:pic>
        <p:nvPicPr>
          <p:cNvPr id="4" name="Picture 3"/>
          <p:cNvPicPr>
            <a:picLocks noChangeAspect="1"/>
          </p:cNvPicPr>
          <p:nvPr/>
        </p:nvPicPr>
        <p:blipFill>
          <a:blip r:embed="rId2"/>
          <a:stretch>
            <a:fillRect/>
          </a:stretch>
        </p:blipFill>
        <p:spPr>
          <a:xfrm>
            <a:off x="8568535" y="2109757"/>
            <a:ext cx="1986707" cy="1986707"/>
          </a:xfrm>
          <a:prstGeom prst="rect">
            <a:avLst/>
          </a:prstGeom>
        </p:spPr>
      </p:pic>
      <p:pic>
        <p:nvPicPr>
          <p:cNvPr id="7" name="Picture 6"/>
          <p:cNvPicPr>
            <a:picLocks noChangeAspect="1"/>
          </p:cNvPicPr>
          <p:nvPr/>
        </p:nvPicPr>
        <p:blipFill>
          <a:blip r:embed="rId3"/>
          <a:stretch>
            <a:fillRect/>
          </a:stretch>
        </p:blipFill>
        <p:spPr>
          <a:xfrm>
            <a:off x="8747400" y="4292153"/>
            <a:ext cx="1789934" cy="1789934"/>
          </a:xfrm>
          <a:prstGeom prst="rect">
            <a:avLst/>
          </a:prstGeom>
        </p:spPr>
      </p:pic>
    </p:spTree>
    <p:extLst>
      <p:ext uri="{BB962C8B-B14F-4D97-AF65-F5344CB8AC3E}">
        <p14:creationId xmlns:p14="http://schemas.microsoft.com/office/powerpoint/2010/main" val="58788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INTO </a:t>
            </a:r>
            <a:r>
              <a:rPr lang="en-US" dirty="0" smtClean="0"/>
              <a:t>Practice</a:t>
            </a:r>
            <a:endParaRPr lang="en-US" dirty="0"/>
          </a:p>
        </p:txBody>
      </p:sp>
      <p:sp>
        <p:nvSpPr>
          <p:cNvPr id="3" name="Content Placeholder 2"/>
          <p:cNvSpPr>
            <a:spLocks noGrp="1"/>
          </p:cNvSpPr>
          <p:nvPr>
            <p:ph idx="1"/>
          </p:nvPr>
        </p:nvSpPr>
        <p:spPr/>
        <p:txBody>
          <a:bodyPr/>
          <a:lstStyle/>
          <a:p>
            <a:r>
              <a:rPr lang="en-US" dirty="0" smtClean="0"/>
              <a:t>Come </a:t>
            </a:r>
            <a:r>
              <a:rPr lang="en-US" dirty="0"/>
              <a:t>up with an example of a one to one, one to many and many to many </a:t>
            </a:r>
            <a:r>
              <a:rPr lang="en-US" dirty="0" smtClean="0"/>
              <a:t>relationship? </a:t>
            </a:r>
            <a:r>
              <a:rPr lang="en-US" dirty="0" smtClean="0"/>
              <a:t>How clear cut is the cardinality of this relationship?</a:t>
            </a:r>
          </a:p>
          <a:p>
            <a:r>
              <a:rPr lang="en-US" dirty="0" smtClean="0"/>
              <a:t>What is the cardinality of the father to child relationship?</a:t>
            </a:r>
            <a:endParaRPr lang="en-US" dirty="0"/>
          </a:p>
        </p:txBody>
      </p:sp>
    </p:spTree>
    <p:extLst>
      <p:ext uri="{BB962C8B-B14F-4D97-AF65-F5344CB8AC3E}">
        <p14:creationId xmlns:p14="http://schemas.microsoft.com/office/powerpoint/2010/main" val="78558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CONTEXT</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4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Cons and Use Cases of Each</a:t>
            </a:r>
          </a:p>
        </p:txBody>
      </p:sp>
      <p:sp>
        <p:nvSpPr>
          <p:cNvPr id="3" name="Content Placeholder 2"/>
          <p:cNvSpPr>
            <a:spLocks noGrp="1"/>
          </p:cNvSpPr>
          <p:nvPr>
            <p:ph idx="1"/>
          </p:nvPr>
        </p:nvSpPr>
        <p:spPr>
          <a:xfrm>
            <a:off x="509644" y="1947952"/>
            <a:ext cx="11029615" cy="4140767"/>
          </a:xfrm>
        </p:spPr>
        <p:txBody>
          <a:bodyPr/>
          <a:lstStyle/>
          <a:p>
            <a:r>
              <a:rPr lang="en-US" b="1" dirty="0"/>
              <a:t>Relational </a:t>
            </a:r>
            <a:r>
              <a:rPr lang="en-US" b="1" dirty="0" smtClean="0"/>
              <a:t>Database</a:t>
            </a:r>
            <a:r>
              <a:rPr lang="en-US" dirty="0"/>
              <a:t>: widely supported, well understood, works well for many types of systems and use </a:t>
            </a:r>
            <a:r>
              <a:rPr lang="en-US" dirty="0" smtClean="0"/>
              <a:t>cases. But </a:t>
            </a:r>
            <a:r>
              <a:rPr lang="en-US" dirty="0"/>
              <a:t>difficult to change once implemented, doesn't deal with relationships well (despite the name</a:t>
            </a:r>
            <a:r>
              <a:rPr lang="en-US" dirty="0" smtClean="0"/>
              <a:t>).</a:t>
            </a:r>
            <a:endParaRPr lang="en-US" dirty="0"/>
          </a:p>
          <a:p>
            <a:r>
              <a:rPr lang="en-US" b="1" dirty="0" smtClean="0"/>
              <a:t>Key-Value Stores</a:t>
            </a:r>
            <a:r>
              <a:rPr lang="en-US" dirty="0"/>
              <a:t>: can take any sort of data, don't need to know much about it's structure advance, if you have many missing values these won't take up </a:t>
            </a:r>
            <a:r>
              <a:rPr lang="en-US" dirty="0" smtClean="0"/>
              <a:t>space. But </a:t>
            </a:r>
            <a:r>
              <a:rPr lang="en-US" dirty="0"/>
              <a:t>can be messy and mysterious, difficult to find </a:t>
            </a:r>
            <a:r>
              <a:rPr lang="en-US" dirty="0" smtClean="0"/>
              <a:t>data.</a:t>
            </a:r>
            <a:endParaRPr lang="en-US" dirty="0"/>
          </a:p>
          <a:p>
            <a:r>
              <a:rPr lang="en-US" b="1" dirty="0"/>
              <a:t>Graph Databases</a:t>
            </a:r>
            <a:r>
              <a:rPr lang="en-US" dirty="0"/>
              <a:t>: fast and intuitive if you are using heavily relation-based data, might be the only option if your data is like this because traditional databases may slow to a </a:t>
            </a:r>
            <a:r>
              <a:rPr lang="en-US" dirty="0" smtClean="0"/>
              <a:t>crawl. But </a:t>
            </a:r>
            <a:r>
              <a:rPr lang="en-US" dirty="0"/>
              <a:t>probably overkill/too specialized if your data is not like this, not yet widely supported.</a:t>
            </a:r>
          </a:p>
        </p:txBody>
      </p:sp>
    </p:spTree>
    <p:extLst>
      <p:ext uri="{BB962C8B-B14F-4D97-AF65-F5344CB8AC3E}">
        <p14:creationId xmlns:p14="http://schemas.microsoft.com/office/powerpoint/2010/main" val="203626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flat files and spreadsheets</a:t>
            </a:r>
          </a:p>
        </p:txBody>
      </p:sp>
      <p:sp>
        <p:nvSpPr>
          <p:cNvPr id="3" name="Content Placeholder 2"/>
          <p:cNvSpPr>
            <a:spLocks noGrp="1"/>
          </p:cNvSpPr>
          <p:nvPr>
            <p:ph idx="1"/>
          </p:nvPr>
        </p:nvSpPr>
        <p:spPr>
          <a:xfrm>
            <a:off x="581192" y="2180496"/>
            <a:ext cx="5518162" cy="4140767"/>
          </a:xfrm>
        </p:spPr>
        <p:txBody>
          <a:bodyPr/>
          <a:lstStyle/>
          <a:p>
            <a:r>
              <a:rPr lang="en-US" dirty="0"/>
              <a:t>What about keeping your data in a single giant </a:t>
            </a:r>
            <a:r>
              <a:rPr lang="en-US" dirty="0" smtClean="0"/>
              <a:t>table</a:t>
            </a:r>
            <a:r>
              <a:rPr lang="en-US" dirty="0"/>
              <a:t> </a:t>
            </a:r>
            <a:r>
              <a:rPr lang="en-US" dirty="0" smtClean="0"/>
              <a:t>(spreadsheet)</a:t>
            </a:r>
            <a:r>
              <a:rPr lang="en-US" dirty="0" smtClean="0"/>
              <a:t>? Or multiple spreadsheets? </a:t>
            </a:r>
            <a:r>
              <a:rPr lang="en-US" dirty="0"/>
              <a:t>How bad can it be</a:t>
            </a:r>
            <a:r>
              <a:rPr lang="en-US" dirty="0" smtClean="0"/>
              <a:t>?</a:t>
            </a:r>
          </a:p>
          <a:p>
            <a:r>
              <a:rPr lang="en-US" dirty="0"/>
              <a:t>Wayne </a:t>
            </a:r>
            <a:r>
              <a:rPr lang="en-US" dirty="0"/>
              <a:t>Eckerson</a:t>
            </a:r>
            <a:r>
              <a:rPr lang="en-US" dirty="0"/>
              <a:t> coined the term ‘</a:t>
            </a:r>
            <a:r>
              <a:rPr lang="en-US" dirty="0"/>
              <a:t>spreadmart</a:t>
            </a:r>
            <a:r>
              <a:rPr lang="en-US" dirty="0"/>
              <a:t>’ (as opposed to data mart) to describe a situation with many </a:t>
            </a:r>
            <a:r>
              <a:rPr lang="en-US" dirty="0" smtClean="0"/>
              <a:t>(ad hoc) </a:t>
            </a:r>
            <a:r>
              <a:rPr lang="en-US" dirty="0"/>
              <a:t>spreadsheets as a data </a:t>
            </a:r>
            <a:r>
              <a:rPr lang="en-US" dirty="0" smtClean="0"/>
              <a:t>strategy.</a:t>
            </a:r>
            <a:endParaRPr lang="en-US" dirty="0"/>
          </a:p>
        </p:txBody>
      </p:sp>
      <p:pic>
        <p:nvPicPr>
          <p:cNvPr id="4" name="Picture 3"/>
          <p:cNvPicPr>
            <a:picLocks noChangeAspect="1"/>
          </p:cNvPicPr>
          <p:nvPr/>
        </p:nvPicPr>
        <p:blipFill>
          <a:blip r:embed="rId2"/>
          <a:stretch>
            <a:fillRect/>
          </a:stretch>
        </p:blipFill>
        <p:spPr>
          <a:xfrm>
            <a:off x="6254127" y="2021399"/>
            <a:ext cx="4388439" cy="3247225"/>
          </a:xfrm>
          <a:prstGeom prst="rect">
            <a:avLst/>
          </a:prstGeom>
        </p:spPr>
      </p:pic>
      <p:pic>
        <p:nvPicPr>
          <p:cNvPr id="5" name="Picture 4"/>
          <p:cNvPicPr>
            <a:picLocks noChangeAspect="1"/>
          </p:cNvPicPr>
          <p:nvPr/>
        </p:nvPicPr>
        <p:blipFill>
          <a:blip r:embed="rId2"/>
          <a:stretch>
            <a:fillRect/>
          </a:stretch>
        </p:blipFill>
        <p:spPr>
          <a:xfrm>
            <a:off x="6424413" y="2943004"/>
            <a:ext cx="4388439" cy="3247225"/>
          </a:xfrm>
          <a:prstGeom prst="rect">
            <a:avLst/>
          </a:prstGeom>
        </p:spPr>
      </p:pic>
      <p:pic>
        <p:nvPicPr>
          <p:cNvPr id="6" name="Picture 5"/>
          <p:cNvPicPr>
            <a:picLocks noChangeAspect="1"/>
          </p:cNvPicPr>
          <p:nvPr/>
        </p:nvPicPr>
        <p:blipFill>
          <a:blip r:embed="rId2"/>
          <a:stretch>
            <a:fillRect/>
          </a:stretch>
        </p:blipFill>
        <p:spPr>
          <a:xfrm>
            <a:off x="7410054" y="2575942"/>
            <a:ext cx="4388439" cy="3247225"/>
          </a:xfrm>
          <a:prstGeom prst="rect">
            <a:avLst/>
          </a:prstGeom>
        </p:spPr>
      </p:pic>
    </p:spTree>
    <p:extLst>
      <p:ext uri="{BB962C8B-B14F-4D97-AF65-F5344CB8AC3E}">
        <p14:creationId xmlns:p14="http://schemas.microsoft.com/office/powerpoint/2010/main" val="335528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flat files and spreadsheets</a:t>
            </a:r>
          </a:p>
        </p:txBody>
      </p:sp>
      <p:sp>
        <p:nvSpPr>
          <p:cNvPr id="3" name="Content Placeholder 2"/>
          <p:cNvSpPr>
            <a:spLocks noGrp="1"/>
          </p:cNvSpPr>
          <p:nvPr>
            <p:ph idx="1"/>
          </p:nvPr>
        </p:nvSpPr>
        <p:spPr/>
        <p:txBody>
          <a:bodyPr/>
          <a:lstStyle/>
          <a:p>
            <a:pPr marL="342900" indent="-342900">
              <a:buFont typeface="Wingdings" charset="2"/>
              <a:buChar char="§"/>
            </a:pPr>
            <a:r>
              <a:rPr lang="en-US" b="1" dirty="0" smtClean="0"/>
              <a:t>Pros</a:t>
            </a:r>
            <a:r>
              <a:rPr lang="en-US" dirty="0" smtClean="0"/>
              <a:t> </a:t>
            </a:r>
            <a:r>
              <a:rPr lang="en-US" dirty="0"/>
              <a:t>- very efficient if you are only collecting data once, about one particular type of object (e.g. scientific studies!), some types of analysis require you to have all the data in one place, so you are going to need to generate a flat file anyway</a:t>
            </a:r>
            <a:r>
              <a:rPr lang="en-US" dirty="0" smtClean="0"/>
              <a:t>. Easy to read into analysis software (e.g. R) and do operations over the entire dataset</a:t>
            </a:r>
            <a:endParaRPr lang="en-US" dirty="0"/>
          </a:p>
          <a:p>
            <a:pPr marL="342900" indent="-342900">
              <a:buFont typeface="Wingdings" charset="2"/>
              <a:buChar char="§"/>
            </a:pPr>
            <a:r>
              <a:rPr lang="en-US" b="1" dirty="0" smtClean="0"/>
              <a:t>Cons</a:t>
            </a:r>
            <a:r>
              <a:rPr lang="en-US" dirty="0" smtClean="0"/>
              <a:t> </a:t>
            </a:r>
            <a:r>
              <a:rPr lang="en-US" dirty="0"/>
              <a:t>- very hard to manage data integrity over the long term if you are continually collecting and working with the data. Doesn't work well if you are dealing with data on a system involving many different types of objects and their relationships</a:t>
            </a:r>
            <a:r>
              <a:rPr lang="en-US" dirty="0" smtClean="0"/>
              <a:t>. Can be very difficult to carr</a:t>
            </a:r>
            <a:r>
              <a:rPr lang="en-US" dirty="0" smtClean="0"/>
              <a:t>y out data querying operations</a:t>
            </a:r>
            <a:endParaRPr lang="en-US" dirty="0" smtClean="0"/>
          </a:p>
        </p:txBody>
      </p:sp>
    </p:spTree>
    <p:extLst>
      <p:ext uri="{BB962C8B-B14F-4D97-AF65-F5344CB8AC3E}">
        <p14:creationId xmlns:p14="http://schemas.microsoft.com/office/powerpoint/2010/main" val="35883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Tools and Buzzwords</a:t>
            </a:r>
            <a:endParaRPr lang="en-US" dirty="0"/>
          </a:p>
        </p:txBody>
      </p:sp>
      <p:sp>
        <p:nvSpPr>
          <p:cNvPr id="3" name="Content Placeholder 2"/>
          <p:cNvSpPr>
            <a:spLocks noGrp="1"/>
          </p:cNvSpPr>
          <p:nvPr>
            <p:ph sz="half" idx="1"/>
          </p:nvPr>
        </p:nvSpPr>
        <p:spPr/>
        <p:txBody>
          <a:bodyPr/>
          <a:lstStyle/>
          <a:p>
            <a:pPr marL="342900" indent="-342900">
              <a:buFont typeface="Wingdings" charset="2"/>
              <a:buChar char="§"/>
            </a:pPr>
            <a:r>
              <a:rPr lang="en-US" dirty="0" smtClean="0"/>
              <a:t>MongoDB</a:t>
            </a:r>
            <a:r>
              <a:rPr lang="en-US" dirty="0" smtClean="0"/>
              <a:t>, </a:t>
            </a:r>
            <a:r>
              <a:rPr lang="en-US" dirty="0" smtClean="0"/>
              <a:t>ArangoDB</a:t>
            </a:r>
            <a:endParaRPr lang="en-US" dirty="0"/>
          </a:p>
          <a:p>
            <a:pPr marL="342900" indent="-342900">
              <a:buFont typeface="Wingdings" charset="2"/>
              <a:buChar char="§"/>
            </a:pPr>
            <a:r>
              <a:rPr lang="en-US" dirty="0" smtClean="0"/>
              <a:t>Document store</a:t>
            </a:r>
          </a:p>
          <a:p>
            <a:pPr marL="342900" indent="-342900">
              <a:buFont typeface="Wingdings" charset="2"/>
              <a:buChar char="§"/>
            </a:pPr>
            <a:r>
              <a:rPr lang="en-US" dirty="0" smtClean="0"/>
              <a:t>JSON, YAML</a:t>
            </a:r>
          </a:p>
          <a:p>
            <a:pPr marL="342900" indent="-342900">
              <a:buFont typeface="Wingdings" charset="2"/>
              <a:buChar char="§"/>
            </a:pPr>
            <a:r>
              <a:rPr lang="en-US" dirty="0" smtClean="0"/>
              <a:t>API, </a:t>
            </a:r>
            <a:r>
              <a:rPr lang="en-US" dirty="0" smtClean="0"/>
              <a:t>GraphQL</a:t>
            </a:r>
            <a:endParaRPr lang="en-US" dirty="0" smtClean="0"/>
          </a:p>
          <a:p>
            <a:endParaRPr lang="en-US" dirty="0"/>
          </a:p>
        </p:txBody>
      </p:sp>
      <p:sp>
        <p:nvSpPr>
          <p:cNvPr id="4" name="Content Placeholder 3"/>
          <p:cNvSpPr>
            <a:spLocks noGrp="1"/>
          </p:cNvSpPr>
          <p:nvPr>
            <p:ph sz="half" idx="2"/>
          </p:nvPr>
        </p:nvSpPr>
        <p:spPr>
          <a:xfrm>
            <a:off x="5401402" y="1995456"/>
            <a:ext cx="5422392" cy="4093260"/>
          </a:xfrm>
        </p:spPr>
        <p:txBody>
          <a:bodyPr/>
          <a:lstStyle/>
          <a:p>
            <a:pPr marL="342900" indent="-342900">
              <a:buFont typeface="Wingdings" charset="2"/>
              <a:buChar char="§"/>
            </a:pPr>
            <a:r>
              <a:rPr lang="en-US" dirty="0"/>
              <a:t>Linked Data</a:t>
            </a:r>
          </a:p>
          <a:p>
            <a:pPr marL="342900" indent="-342900">
              <a:buFont typeface="Wingdings" charset="2"/>
              <a:buChar char="§"/>
            </a:pPr>
            <a:r>
              <a:rPr lang="en-US" dirty="0"/>
              <a:t>Semantic Web</a:t>
            </a:r>
          </a:p>
          <a:p>
            <a:pPr marL="342900" indent="-342900">
              <a:buFont typeface="Wingdings" charset="2"/>
              <a:buChar char="§"/>
            </a:pPr>
            <a:r>
              <a:rPr lang="en-US" dirty="0"/>
              <a:t>Web Ontology Language (OWL)</a:t>
            </a:r>
          </a:p>
          <a:p>
            <a:pPr marL="342900" indent="-342900">
              <a:buFont typeface="Wingdings" charset="2"/>
              <a:buChar char="§"/>
            </a:pPr>
            <a:r>
              <a:rPr lang="en-US" dirty="0" smtClean="0"/>
              <a:t>Protégé</a:t>
            </a:r>
            <a:endParaRPr lang="en-US" dirty="0"/>
          </a:p>
        </p:txBody>
      </p:sp>
    </p:spTree>
    <p:extLst>
      <p:ext uri="{BB962C8B-B14F-4D97-AF65-F5344CB8AC3E}">
        <p14:creationId xmlns:p14="http://schemas.microsoft.com/office/powerpoint/2010/main" val="31882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Into Practice</a:t>
            </a:r>
            <a:endParaRPr lang="en-US" dirty="0"/>
          </a:p>
        </p:txBody>
      </p:sp>
      <p:sp>
        <p:nvSpPr>
          <p:cNvPr id="3" name="Content Placeholder 2"/>
          <p:cNvSpPr>
            <a:spLocks noGrp="1"/>
          </p:cNvSpPr>
          <p:nvPr>
            <p:ph idx="1"/>
          </p:nvPr>
        </p:nvSpPr>
        <p:spPr/>
        <p:txBody>
          <a:bodyPr/>
          <a:lstStyle/>
          <a:p>
            <a:r>
              <a:rPr lang="en-US" dirty="0" smtClean="0"/>
              <a:t>Take </a:t>
            </a:r>
            <a:r>
              <a:rPr lang="en-US" dirty="0"/>
              <a:t>a look at the conceptual model you've created for your system. </a:t>
            </a:r>
            <a:endParaRPr lang="en-US" dirty="0" smtClean="0"/>
          </a:p>
          <a:p>
            <a:r>
              <a:rPr lang="en-US" dirty="0" smtClean="0"/>
              <a:t>Pick one way you might want to use data or knowledge about this system.</a:t>
            </a:r>
            <a:endParaRPr lang="en-US" dirty="0" smtClean="0"/>
          </a:p>
          <a:p>
            <a:r>
              <a:rPr lang="en-US" dirty="0" smtClean="0"/>
              <a:t>Which </a:t>
            </a:r>
            <a:r>
              <a:rPr lang="en-US" dirty="0"/>
              <a:t>type of </a:t>
            </a:r>
            <a:r>
              <a:rPr lang="en-US" dirty="0" smtClean="0"/>
              <a:t>data or knowledge </a:t>
            </a:r>
            <a:r>
              <a:rPr lang="en-US" dirty="0"/>
              <a:t>model do you think is most appropriate for this </a:t>
            </a:r>
            <a:r>
              <a:rPr lang="en-US" dirty="0" smtClean="0"/>
              <a:t>system</a:t>
            </a:r>
            <a:r>
              <a:rPr lang="en-US" dirty="0"/>
              <a:t> </a:t>
            </a:r>
            <a:r>
              <a:rPr lang="en-US" dirty="0" smtClean="0"/>
              <a:t>and use case?</a:t>
            </a:r>
            <a:endParaRPr lang="en-US" dirty="0" smtClean="0"/>
          </a:p>
          <a:p>
            <a:r>
              <a:rPr lang="en-US" dirty="0" smtClean="0"/>
              <a:t>Create an appropriate data or knowledge model from your conceptual model.</a:t>
            </a:r>
            <a:endParaRPr lang="en-US" dirty="0"/>
          </a:p>
        </p:txBody>
      </p:sp>
    </p:spTree>
    <p:extLst>
      <p:ext uri="{BB962C8B-B14F-4D97-AF65-F5344CB8AC3E}">
        <p14:creationId xmlns:p14="http://schemas.microsoft.com/office/powerpoint/2010/main" val="74265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Implementing Your Model</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80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Your Model</a:t>
            </a:r>
          </a:p>
        </p:txBody>
      </p:sp>
      <p:sp>
        <p:nvSpPr>
          <p:cNvPr id="3" name="Content Placeholder 2"/>
          <p:cNvSpPr>
            <a:spLocks noGrp="1"/>
          </p:cNvSpPr>
          <p:nvPr>
            <p:ph idx="1"/>
          </p:nvPr>
        </p:nvSpPr>
        <p:spPr/>
        <p:txBody>
          <a:bodyPr/>
          <a:lstStyle/>
          <a:p>
            <a:pPr marL="342900" indent="-342900">
              <a:buFont typeface="Wingdings" charset="2"/>
              <a:buChar char="§"/>
            </a:pPr>
            <a:r>
              <a:rPr lang="en-US" dirty="0"/>
              <a:t>To implement your </a:t>
            </a:r>
            <a:r>
              <a:rPr lang="en-US" dirty="0" smtClean="0"/>
              <a:t>data/</a:t>
            </a:r>
            <a:r>
              <a:rPr lang="en-US" dirty="0" smtClean="0"/>
              <a:t>knowledge </a:t>
            </a:r>
            <a:r>
              <a:rPr lang="en-US" dirty="0" smtClean="0"/>
              <a:t>model</a:t>
            </a:r>
            <a:r>
              <a:rPr lang="en-US" dirty="0"/>
              <a:t>, you need to have access to </a:t>
            </a:r>
            <a:r>
              <a:rPr lang="en-US" b="1" dirty="0" smtClean="0"/>
              <a:t>data storage and management </a:t>
            </a:r>
            <a:r>
              <a:rPr lang="en-US" b="1" dirty="0"/>
              <a:t>software</a:t>
            </a:r>
            <a:r>
              <a:rPr lang="en-US" dirty="0"/>
              <a:t>. </a:t>
            </a:r>
            <a:endParaRPr lang="en-US" dirty="0" smtClean="0"/>
          </a:p>
          <a:p>
            <a:pPr marL="342900" indent="-342900">
              <a:buFont typeface="Wingdings" charset="2"/>
              <a:buChar char="§"/>
            </a:pPr>
            <a:r>
              <a:rPr lang="en-US" dirty="0"/>
              <a:t>A</a:t>
            </a:r>
            <a:r>
              <a:rPr lang="en-US" dirty="0" smtClean="0"/>
              <a:t>ccess</a:t>
            </a:r>
            <a:r>
              <a:rPr lang="en-US" dirty="0" smtClean="0"/>
              <a:t> might </a:t>
            </a:r>
            <a:r>
              <a:rPr lang="en-US" dirty="0"/>
              <a:t>be </a:t>
            </a:r>
            <a:r>
              <a:rPr lang="en-US" dirty="0" smtClean="0"/>
              <a:t>challenging for you, the individual, </a:t>
            </a:r>
            <a:r>
              <a:rPr lang="en-US" dirty="0"/>
              <a:t>because </a:t>
            </a:r>
            <a:r>
              <a:rPr lang="en-US" dirty="0" smtClean="0"/>
              <a:t>traditionally such</a:t>
            </a:r>
            <a:r>
              <a:rPr lang="en-US" dirty="0" smtClean="0"/>
              <a:t> </a:t>
            </a:r>
            <a:r>
              <a:rPr lang="en-US" dirty="0"/>
              <a:t>software </a:t>
            </a:r>
            <a:r>
              <a:rPr lang="en-US" dirty="0" smtClean="0"/>
              <a:t>runs on servers</a:t>
            </a:r>
            <a:r>
              <a:rPr lang="en-US" dirty="0" smtClean="0"/>
              <a:t>.</a:t>
            </a:r>
            <a:endParaRPr lang="en-US" dirty="0" smtClean="0"/>
          </a:p>
          <a:p>
            <a:pPr marL="342900" indent="-342900">
              <a:buFont typeface="Wingdings" charset="2"/>
              <a:buChar char="§"/>
            </a:pPr>
            <a:r>
              <a:rPr lang="en-US" dirty="0" smtClean="0"/>
              <a:t>Servers are</a:t>
            </a:r>
            <a:r>
              <a:rPr lang="en-US" dirty="0" smtClean="0"/>
              <a:t> </a:t>
            </a:r>
            <a:r>
              <a:rPr lang="en-US" dirty="0"/>
              <a:t>good because </a:t>
            </a:r>
            <a:r>
              <a:rPr lang="en-US" dirty="0" smtClean="0"/>
              <a:t>they</a:t>
            </a:r>
            <a:r>
              <a:rPr lang="en-US" dirty="0" smtClean="0"/>
              <a:t> </a:t>
            </a:r>
            <a:r>
              <a:rPr lang="en-US" dirty="0"/>
              <a:t>allows many people to access </a:t>
            </a:r>
            <a:r>
              <a:rPr lang="en-US" dirty="0" smtClean="0"/>
              <a:t>a single</a:t>
            </a:r>
            <a:r>
              <a:rPr lang="en-US" dirty="0" smtClean="0"/>
              <a:t> </a:t>
            </a:r>
            <a:r>
              <a:rPr lang="en-US" dirty="0"/>
              <a:t>database at the same time, from different </a:t>
            </a:r>
            <a:r>
              <a:rPr lang="en-US" dirty="0" smtClean="0"/>
              <a:t>client programs. </a:t>
            </a:r>
            <a:r>
              <a:rPr lang="en-US" dirty="0"/>
              <a:t>However, it makes it hard to 'play' with a database</a:t>
            </a:r>
            <a:r>
              <a:rPr lang="en-US" dirty="0" smtClean="0"/>
              <a:t>.</a:t>
            </a:r>
          </a:p>
          <a:p>
            <a:pPr marL="342900" indent="-342900">
              <a:buFont typeface="Wingdings" charset="2"/>
              <a:buChar char="§"/>
            </a:pPr>
            <a:r>
              <a:rPr lang="en-US" dirty="0" smtClean="0"/>
              <a:t>SQLite to the rescue!</a:t>
            </a:r>
            <a:endParaRPr lang="en-US" dirty="0"/>
          </a:p>
          <a:p>
            <a:r>
              <a:rPr lang="en-US" dirty="0" smtClean="0"/>
              <a:t>.</a:t>
            </a:r>
            <a:endParaRPr lang="en-US" dirty="0"/>
          </a:p>
        </p:txBody>
      </p:sp>
    </p:spTree>
    <p:extLst>
      <p:ext uri="{BB962C8B-B14F-4D97-AF65-F5344CB8AC3E}">
        <p14:creationId xmlns:p14="http://schemas.microsoft.com/office/powerpoint/2010/main" val="362569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Between Program and Data</a:t>
            </a:r>
            <a:endParaRPr lang="en-US" dirty="0"/>
          </a:p>
        </p:txBody>
      </p:sp>
      <p:pic>
        <p:nvPicPr>
          <p:cNvPr id="4" name="Picture 3"/>
          <p:cNvPicPr>
            <a:picLocks noChangeAspect="1"/>
          </p:cNvPicPr>
          <p:nvPr/>
        </p:nvPicPr>
        <p:blipFill>
          <a:blip r:embed="rId2"/>
          <a:stretch>
            <a:fillRect/>
          </a:stretch>
        </p:blipFill>
        <p:spPr>
          <a:xfrm>
            <a:off x="1573872" y="2193302"/>
            <a:ext cx="3219755" cy="3685261"/>
          </a:xfrm>
          <a:prstGeom prst="rect">
            <a:avLst/>
          </a:prstGeom>
        </p:spPr>
      </p:pic>
      <p:pic>
        <p:nvPicPr>
          <p:cNvPr id="5" name="Picture 4"/>
          <p:cNvPicPr>
            <a:picLocks noChangeAspect="1"/>
          </p:cNvPicPr>
          <p:nvPr/>
        </p:nvPicPr>
        <p:blipFill>
          <a:blip r:embed="rId3"/>
          <a:stretch>
            <a:fillRect/>
          </a:stretch>
        </p:blipFill>
        <p:spPr>
          <a:xfrm>
            <a:off x="6225380" y="2395969"/>
            <a:ext cx="3417787" cy="3417787"/>
          </a:xfrm>
          <a:prstGeom prst="rect">
            <a:avLst/>
          </a:prstGeom>
        </p:spPr>
      </p:pic>
    </p:spTree>
    <p:extLst>
      <p:ext uri="{BB962C8B-B14F-4D97-AF65-F5344CB8AC3E}">
        <p14:creationId xmlns:p14="http://schemas.microsoft.com/office/powerpoint/2010/main" val="247676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Role of Data Management Software</a:t>
            </a:r>
            <a:endParaRPr lang="en-US" dirty="0"/>
          </a:p>
        </p:txBody>
      </p:sp>
      <p:sp>
        <p:nvSpPr>
          <p:cNvPr id="6" name="Content Placeholder 5"/>
          <p:cNvSpPr>
            <a:spLocks noGrp="1"/>
          </p:cNvSpPr>
          <p:nvPr>
            <p:ph idx="1"/>
          </p:nvPr>
        </p:nvSpPr>
        <p:spPr>
          <a:xfrm>
            <a:off x="581192" y="2162608"/>
            <a:ext cx="7092189" cy="4140767"/>
          </a:xfrm>
        </p:spPr>
        <p:txBody>
          <a:bodyPr/>
          <a:lstStyle/>
          <a:p>
            <a:r>
              <a:rPr lang="en-US" dirty="0" smtClean="0"/>
              <a:t>Data management software provides humans with an easy way to interact with their data.</a:t>
            </a:r>
          </a:p>
          <a:p>
            <a:r>
              <a:rPr lang="en-US" dirty="0" smtClean="0"/>
              <a:t>It’s essentially a human – data – interface.</a:t>
            </a:r>
          </a:p>
          <a:p>
            <a:r>
              <a:rPr lang="en-US" dirty="0" smtClean="0"/>
              <a:t>Through this interface you can:</a:t>
            </a:r>
          </a:p>
          <a:p>
            <a:pPr marL="342900" indent="-342900">
              <a:buFont typeface="Wingdings" charset="2"/>
              <a:buChar char="§"/>
            </a:pPr>
            <a:r>
              <a:rPr lang="en-US" dirty="0"/>
              <a:t>a</a:t>
            </a:r>
            <a:r>
              <a:rPr lang="en-US" dirty="0" smtClean="0"/>
              <a:t>dd data to your data collection</a:t>
            </a:r>
          </a:p>
          <a:p>
            <a:pPr marL="342900" indent="-342900">
              <a:buFont typeface="Wingdings" charset="2"/>
              <a:buChar char="§"/>
            </a:pPr>
            <a:r>
              <a:rPr lang="en-US" dirty="0"/>
              <a:t>e</a:t>
            </a:r>
            <a:r>
              <a:rPr lang="en-US" dirty="0" smtClean="0"/>
              <a:t>xtract subsets of data from your collection based on certain criteria</a:t>
            </a:r>
          </a:p>
          <a:p>
            <a:pPr marL="342900" indent="-342900">
              <a:buFont typeface="Wingdings" charset="2"/>
              <a:buChar char="§"/>
            </a:pPr>
            <a:r>
              <a:rPr lang="en-US" dirty="0"/>
              <a:t>d</a:t>
            </a:r>
            <a:r>
              <a:rPr lang="en-US" dirty="0" smtClean="0"/>
              <a:t>elete or edit data in your collection</a:t>
            </a:r>
          </a:p>
        </p:txBody>
      </p:sp>
      <p:pic>
        <p:nvPicPr>
          <p:cNvPr id="5" name="Picture 4"/>
          <p:cNvPicPr>
            <a:picLocks noChangeAspect="1"/>
          </p:cNvPicPr>
          <p:nvPr/>
        </p:nvPicPr>
        <p:blipFill>
          <a:blip r:embed="rId2"/>
          <a:stretch>
            <a:fillRect/>
          </a:stretch>
        </p:blipFill>
        <p:spPr>
          <a:xfrm>
            <a:off x="9283027" y="3481271"/>
            <a:ext cx="1162788" cy="1330902"/>
          </a:xfrm>
          <a:prstGeom prst="rect">
            <a:avLst/>
          </a:prstGeom>
        </p:spPr>
      </p:pic>
      <p:pic>
        <p:nvPicPr>
          <p:cNvPr id="7" name="Picture 6"/>
          <p:cNvPicPr>
            <a:picLocks noChangeAspect="1"/>
          </p:cNvPicPr>
          <p:nvPr/>
        </p:nvPicPr>
        <p:blipFill>
          <a:blip r:embed="rId3"/>
          <a:stretch>
            <a:fillRect/>
          </a:stretch>
        </p:blipFill>
        <p:spPr>
          <a:xfrm>
            <a:off x="9355548" y="4989798"/>
            <a:ext cx="1234306" cy="1234306"/>
          </a:xfrm>
          <a:prstGeom prst="rect">
            <a:avLst/>
          </a:prstGeom>
        </p:spPr>
      </p:pic>
      <p:pic>
        <p:nvPicPr>
          <p:cNvPr id="3" name="Picture 2"/>
          <p:cNvPicPr>
            <a:picLocks noChangeAspect="1"/>
          </p:cNvPicPr>
          <p:nvPr/>
        </p:nvPicPr>
        <p:blipFill>
          <a:blip r:embed="rId4"/>
          <a:stretch>
            <a:fillRect/>
          </a:stretch>
        </p:blipFill>
        <p:spPr>
          <a:xfrm>
            <a:off x="9310559" y="2014267"/>
            <a:ext cx="1081595" cy="1265867"/>
          </a:xfrm>
          <a:prstGeom prst="rect">
            <a:avLst/>
          </a:prstGeom>
        </p:spPr>
      </p:pic>
    </p:spTree>
    <p:extLst>
      <p:ext uri="{BB962C8B-B14F-4D97-AF65-F5344CB8AC3E}">
        <p14:creationId xmlns:p14="http://schemas.microsoft.com/office/powerpoint/2010/main" val="390646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Data What???</a:t>
            </a:r>
            <a:endParaRPr lang="en-US" dirty="0"/>
          </a:p>
        </p:txBody>
      </p:sp>
      <p:sp>
        <p:nvSpPr>
          <p:cNvPr id="5" name="Content Placeholder 4"/>
          <p:cNvSpPr>
            <a:spLocks noGrp="1"/>
          </p:cNvSpPr>
          <p:nvPr>
            <p:ph idx="1"/>
          </p:nvPr>
        </p:nvSpPr>
        <p:spPr>
          <a:xfrm>
            <a:off x="1117802" y="2180497"/>
            <a:ext cx="4537885" cy="3168162"/>
          </a:xfrm>
        </p:spPr>
        <p:txBody>
          <a:bodyPr/>
          <a:lstStyle/>
          <a:p>
            <a:r>
              <a:rPr lang="en-US" dirty="0" smtClean="0"/>
              <a:t>Previously:</a:t>
            </a:r>
            <a:endParaRPr lang="en-US" dirty="0" smtClean="0"/>
          </a:p>
          <a:p>
            <a:pPr marL="342900" indent="-342900">
              <a:buFont typeface="Wingdings" charset="2"/>
              <a:buChar char="§"/>
            </a:pPr>
            <a:r>
              <a:rPr lang="en-US" dirty="0" smtClean="0"/>
              <a:t>Database</a:t>
            </a:r>
          </a:p>
          <a:p>
            <a:pPr marL="342900" indent="-342900">
              <a:buFont typeface="Wingdings" charset="2"/>
              <a:buChar char="§"/>
            </a:pPr>
            <a:r>
              <a:rPr lang="en-US" dirty="0" smtClean="0"/>
              <a:t>Data warehouse</a:t>
            </a:r>
          </a:p>
          <a:p>
            <a:pPr marL="342900" indent="-342900">
              <a:buFont typeface="Wingdings" charset="2"/>
              <a:buChar char="§"/>
            </a:pPr>
            <a:r>
              <a:rPr lang="en-US" dirty="0" smtClean="0"/>
              <a:t>Data Marts</a:t>
            </a:r>
            <a:endParaRPr lang="en-US" dirty="0" smtClean="0"/>
          </a:p>
          <a:p>
            <a:pPr marL="342900" indent="-342900">
              <a:buFont typeface="Wingdings" charset="2"/>
              <a:buChar char="§"/>
            </a:pPr>
            <a:r>
              <a:rPr lang="en-US" dirty="0" smtClean="0"/>
              <a:t>Database Management </a:t>
            </a:r>
            <a:r>
              <a:rPr lang="en-US" dirty="0" smtClean="0"/>
              <a:t>System</a:t>
            </a:r>
          </a:p>
          <a:p>
            <a:pPr marL="342900" indent="-342900">
              <a:buFont typeface="Wingdings" charset="2"/>
              <a:buChar char="§"/>
            </a:pPr>
            <a:r>
              <a:rPr lang="en-US" dirty="0" smtClean="0"/>
              <a:t>(SQL)</a:t>
            </a:r>
            <a:endParaRPr lang="en-US" dirty="0"/>
          </a:p>
        </p:txBody>
      </p:sp>
      <p:sp>
        <p:nvSpPr>
          <p:cNvPr id="6" name="Content Placeholder 4"/>
          <p:cNvSpPr txBox="1">
            <a:spLocks/>
          </p:cNvSpPr>
          <p:nvPr/>
        </p:nvSpPr>
        <p:spPr>
          <a:xfrm>
            <a:off x="6526048" y="2228602"/>
            <a:ext cx="4537885" cy="340627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Now:</a:t>
            </a:r>
          </a:p>
          <a:p>
            <a:pPr marL="342900" indent="-342900">
              <a:buFont typeface="Wingdings" charset="2"/>
              <a:buChar char="§"/>
            </a:pPr>
            <a:r>
              <a:rPr lang="en-US" dirty="0"/>
              <a:t>Data Lake</a:t>
            </a:r>
          </a:p>
          <a:p>
            <a:pPr marL="342900" indent="-342900">
              <a:buFont typeface="Wingdings" charset="2"/>
              <a:buChar char="§"/>
            </a:pPr>
            <a:r>
              <a:rPr lang="en-US" dirty="0"/>
              <a:t>Data Pool</a:t>
            </a:r>
          </a:p>
          <a:p>
            <a:pPr marL="342900" indent="-342900">
              <a:buFont typeface="Wingdings" charset="2"/>
              <a:buChar char="§"/>
            </a:pPr>
            <a:r>
              <a:rPr lang="en-US" dirty="0" smtClean="0"/>
              <a:t>Data swamp?</a:t>
            </a:r>
            <a:endParaRPr lang="en-US" dirty="0"/>
          </a:p>
          <a:p>
            <a:pPr marL="342900" indent="-342900">
              <a:buFont typeface="Wingdings" charset="2"/>
              <a:buChar char="§"/>
            </a:pPr>
            <a:r>
              <a:rPr lang="en-US" dirty="0" smtClean="0"/>
              <a:t>Data graveyard</a:t>
            </a:r>
            <a:r>
              <a:rPr lang="en-US" dirty="0" smtClean="0"/>
              <a:t>?</a:t>
            </a:r>
          </a:p>
          <a:p>
            <a:pPr marL="342900" indent="-342900">
              <a:buFont typeface="Wingdings" charset="2"/>
              <a:buChar char="§"/>
            </a:pPr>
            <a:r>
              <a:rPr lang="en-US" dirty="0" smtClean="0"/>
              <a:t>(</a:t>
            </a:r>
            <a:r>
              <a:rPr lang="en-US" dirty="0" smtClean="0"/>
              <a:t>NoSQL</a:t>
            </a:r>
            <a:r>
              <a:rPr lang="en-US" dirty="0" smtClean="0"/>
              <a:t>)</a:t>
            </a:r>
          </a:p>
          <a:p>
            <a:endParaRPr lang="en-US" dirty="0"/>
          </a:p>
        </p:txBody>
      </p:sp>
      <p:cxnSp>
        <p:nvCxnSpPr>
          <p:cNvPr id="7" name="Straight Connector 6"/>
          <p:cNvCxnSpPr/>
          <p:nvPr/>
        </p:nvCxnSpPr>
        <p:spPr>
          <a:xfrm>
            <a:off x="5736932" y="1964562"/>
            <a:ext cx="0" cy="3665586"/>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97582" y="5795872"/>
            <a:ext cx="11136382" cy="430887"/>
          </a:xfrm>
          <a:prstGeom prst="rect">
            <a:avLst/>
          </a:prstGeom>
          <a:noFill/>
        </p:spPr>
        <p:txBody>
          <a:bodyPr wrap="none" rtlCol="0">
            <a:spAutoFit/>
          </a:bodyPr>
          <a:lstStyle/>
          <a:p>
            <a:r>
              <a:rPr lang="en-US" sz="2200" dirty="0" smtClean="0">
                <a:latin typeface="Dagny OT"/>
                <a:cs typeface="Dagny OT"/>
              </a:rPr>
              <a:t>Increasingly more of a distinction between the data store and the data management software</a:t>
            </a:r>
            <a:endParaRPr lang="en-US" sz="2200" dirty="0">
              <a:latin typeface="Dagny OT"/>
              <a:cs typeface="Dagny OT"/>
            </a:endParaRPr>
          </a:p>
        </p:txBody>
      </p:sp>
    </p:spTree>
    <p:extLst>
      <p:ext uri="{BB962C8B-B14F-4D97-AF65-F5344CB8AC3E}">
        <p14:creationId xmlns:p14="http://schemas.microsoft.com/office/powerpoint/2010/main" val="4200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(Messy) Analysis Process</a:t>
            </a:r>
            <a:endParaRPr lang="en-US" dirty="0"/>
          </a:p>
        </p:txBody>
      </p:sp>
      <p:grpSp>
        <p:nvGrpSpPr>
          <p:cNvPr id="6" name="Group 5"/>
          <p:cNvGrpSpPr/>
          <p:nvPr/>
        </p:nvGrpSpPr>
        <p:grpSpPr>
          <a:xfrm>
            <a:off x="838200" y="2094191"/>
            <a:ext cx="1718269" cy="1735800"/>
            <a:chOff x="753626" y="1690688"/>
            <a:chExt cx="1718269" cy="1735800"/>
          </a:xfrm>
        </p:grpSpPr>
        <p:sp>
          <p:nvSpPr>
            <p:cNvPr id="7" name="Rectangle 6"/>
            <p:cNvSpPr/>
            <p:nvPr/>
          </p:nvSpPr>
          <p:spPr>
            <a:xfrm>
              <a:off x="753626" y="169068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8" name="TextBox 7"/>
            <p:cNvSpPr txBox="1"/>
            <p:nvPr/>
          </p:nvSpPr>
          <p:spPr>
            <a:xfrm>
              <a:off x="753626" y="2229404"/>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Objective/</a:t>
              </a:r>
            </a:p>
            <a:p>
              <a:pPr algn="ctr"/>
              <a:r>
                <a:rPr lang="en-US" dirty="0">
                  <a:latin typeface="Dagny OT" panose="020B0504020201020104" pitchFamily="34" charset="0"/>
                  <a:ea typeface="Helvetica Light" charset="0"/>
                  <a:cs typeface="Helvetica Light" charset="0"/>
                </a:rPr>
                <a:t>Rationale</a:t>
              </a:r>
            </a:p>
          </p:txBody>
        </p:sp>
      </p:grpSp>
      <p:grpSp>
        <p:nvGrpSpPr>
          <p:cNvPr id="9" name="Group 8"/>
          <p:cNvGrpSpPr/>
          <p:nvPr/>
        </p:nvGrpSpPr>
        <p:grpSpPr>
          <a:xfrm>
            <a:off x="838200" y="4374159"/>
            <a:ext cx="1718269" cy="1735800"/>
            <a:chOff x="906026" y="4097163"/>
            <a:chExt cx="1718269" cy="1735800"/>
          </a:xfrm>
        </p:grpSpPr>
        <p:sp>
          <p:nvSpPr>
            <p:cNvPr id="10" name="Rectangle 9"/>
            <p:cNvSpPr/>
            <p:nvPr/>
          </p:nvSpPr>
          <p:spPr>
            <a:xfrm>
              <a:off x="906026" y="40971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1" name="TextBox 10"/>
            <p:cNvSpPr txBox="1"/>
            <p:nvPr/>
          </p:nvSpPr>
          <p:spPr>
            <a:xfrm>
              <a:off x="906026" y="4503398"/>
              <a:ext cx="1718269" cy="923330"/>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Infrastructure and Data Management</a:t>
              </a:r>
            </a:p>
          </p:txBody>
        </p:sp>
      </p:grpSp>
      <p:grpSp>
        <p:nvGrpSpPr>
          <p:cNvPr id="12" name="Group 11"/>
          <p:cNvGrpSpPr/>
          <p:nvPr/>
        </p:nvGrpSpPr>
        <p:grpSpPr>
          <a:xfrm>
            <a:off x="3770644" y="2094191"/>
            <a:ext cx="1718269" cy="1735800"/>
            <a:chOff x="3953654" y="2202263"/>
            <a:chExt cx="1718269" cy="1735800"/>
          </a:xfrm>
        </p:grpSpPr>
        <p:sp>
          <p:nvSpPr>
            <p:cNvPr id="13" name="Rectangle 12"/>
            <p:cNvSpPr/>
            <p:nvPr/>
          </p:nvSpPr>
          <p:spPr>
            <a:xfrm>
              <a:off x="3953654" y="22022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4" name="TextBox 13"/>
            <p:cNvSpPr txBox="1"/>
            <p:nvPr/>
          </p:nvSpPr>
          <p:spPr>
            <a:xfrm>
              <a:off x="3953654" y="2746998"/>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Data    Collection</a:t>
              </a:r>
            </a:p>
          </p:txBody>
        </p:sp>
      </p:grpSp>
      <p:grpSp>
        <p:nvGrpSpPr>
          <p:cNvPr id="15" name="Group 14"/>
          <p:cNvGrpSpPr/>
          <p:nvPr/>
        </p:nvGrpSpPr>
        <p:grpSpPr>
          <a:xfrm>
            <a:off x="3770644" y="4374159"/>
            <a:ext cx="1718269" cy="1735800"/>
            <a:chOff x="3920159" y="4428904"/>
            <a:chExt cx="1718269" cy="1735800"/>
          </a:xfrm>
        </p:grpSpPr>
        <p:sp>
          <p:nvSpPr>
            <p:cNvPr id="16" name="Rectangle 15"/>
            <p:cNvSpPr/>
            <p:nvPr/>
          </p:nvSpPr>
          <p:spPr>
            <a:xfrm>
              <a:off x="3920159" y="442890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7" name="TextBox 16"/>
            <p:cNvSpPr txBox="1"/>
            <p:nvPr/>
          </p:nvSpPr>
          <p:spPr>
            <a:xfrm>
              <a:off x="3920159" y="4973639"/>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Data Preparation</a:t>
              </a:r>
            </a:p>
          </p:txBody>
        </p:sp>
      </p:grpSp>
      <p:grpSp>
        <p:nvGrpSpPr>
          <p:cNvPr id="18" name="Group 17"/>
          <p:cNvGrpSpPr/>
          <p:nvPr/>
        </p:nvGrpSpPr>
        <p:grpSpPr>
          <a:xfrm>
            <a:off x="6703088" y="2094191"/>
            <a:ext cx="1718269" cy="1735800"/>
            <a:chOff x="6256959" y="2227198"/>
            <a:chExt cx="1718269" cy="1735800"/>
          </a:xfrm>
        </p:grpSpPr>
        <p:sp>
          <p:nvSpPr>
            <p:cNvPr id="19" name="Rectangle 18"/>
            <p:cNvSpPr/>
            <p:nvPr/>
          </p:nvSpPr>
          <p:spPr>
            <a:xfrm>
              <a:off x="6256959" y="222719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0" name="TextBox 19"/>
            <p:cNvSpPr txBox="1"/>
            <p:nvPr/>
          </p:nvSpPr>
          <p:spPr>
            <a:xfrm>
              <a:off x="6256959" y="2771933"/>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Data Exploration</a:t>
              </a:r>
            </a:p>
          </p:txBody>
        </p:sp>
      </p:grpSp>
      <p:grpSp>
        <p:nvGrpSpPr>
          <p:cNvPr id="21" name="Group 20"/>
          <p:cNvGrpSpPr/>
          <p:nvPr/>
        </p:nvGrpSpPr>
        <p:grpSpPr>
          <a:xfrm>
            <a:off x="6703088" y="4374159"/>
            <a:ext cx="1718269" cy="1735800"/>
            <a:chOff x="6527893" y="4626129"/>
            <a:chExt cx="1718269" cy="1735800"/>
          </a:xfrm>
        </p:grpSpPr>
        <p:sp>
          <p:nvSpPr>
            <p:cNvPr id="22" name="Rectangle 21"/>
            <p:cNvSpPr/>
            <p:nvPr/>
          </p:nvSpPr>
          <p:spPr>
            <a:xfrm>
              <a:off x="6527893" y="4626129"/>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3" name="TextBox 22"/>
            <p:cNvSpPr txBox="1"/>
            <p:nvPr/>
          </p:nvSpPr>
          <p:spPr>
            <a:xfrm>
              <a:off x="6527893" y="5170864"/>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Modeling and Analysis</a:t>
              </a:r>
            </a:p>
          </p:txBody>
        </p:sp>
      </p:grpSp>
      <p:grpSp>
        <p:nvGrpSpPr>
          <p:cNvPr id="24" name="Group 23"/>
          <p:cNvGrpSpPr/>
          <p:nvPr/>
        </p:nvGrpSpPr>
        <p:grpSpPr>
          <a:xfrm>
            <a:off x="9635531" y="2094191"/>
            <a:ext cx="1718269" cy="1735800"/>
            <a:chOff x="8695359" y="2361363"/>
            <a:chExt cx="1718269" cy="1735800"/>
          </a:xfrm>
        </p:grpSpPr>
        <p:sp>
          <p:nvSpPr>
            <p:cNvPr id="25" name="Rectangle 24"/>
            <p:cNvSpPr/>
            <p:nvPr/>
          </p:nvSpPr>
          <p:spPr>
            <a:xfrm>
              <a:off x="8695359" y="23613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6" name="TextBox 25"/>
            <p:cNvSpPr txBox="1"/>
            <p:nvPr/>
          </p:nvSpPr>
          <p:spPr>
            <a:xfrm>
              <a:off x="8695359" y="2767598"/>
              <a:ext cx="1718269" cy="923330"/>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Utilization and Decision Support</a:t>
              </a:r>
            </a:p>
          </p:txBody>
        </p:sp>
      </p:grpSp>
      <p:grpSp>
        <p:nvGrpSpPr>
          <p:cNvPr id="27" name="Group 26"/>
          <p:cNvGrpSpPr/>
          <p:nvPr/>
        </p:nvGrpSpPr>
        <p:grpSpPr>
          <a:xfrm>
            <a:off x="9635531" y="4374159"/>
            <a:ext cx="1718269" cy="1735800"/>
            <a:chOff x="9372692" y="4823354"/>
            <a:chExt cx="1718269" cy="1735800"/>
          </a:xfrm>
        </p:grpSpPr>
        <p:sp>
          <p:nvSpPr>
            <p:cNvPr id="28" name="Rectangle 27"/>
            <p:cNvSpPr/>
            <p:nvPr/>
          </p:nvSpPr>
          <p:spPr>
            <a:xfrm>
              <a:off x="9372692" y="482335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9" name="TextBox 28"/>
            <p:cNvSpPr txBox="1"/>
            <p:nvPr/>
          </p:nvSpPr>
          <p:spPr>
            <a:xfrm>
              <a:off x="9372692" y="5514283"/>
              <a:ext cx="1718269" cy="353943"/>
            </a:xfrm>
            <a:prstGeom prst="rect">
              <a:avLst/>
            </a:prstGeom>
            <a:noFill/>
          </p:spPr>
          <p:txBody>
            <a:bodyPr wrap="square" rtlCol="0">
              <a:spAutoFit/>
            </a:bodyPr>
            <a:lstStyle/>
            <a:p>
              <a:pPr algn="ctr"/>
              <a:r>
                <a:rPr lang="en-US" sz="1700" dirty="0">
                  <a:latin typeface="Dagny OT" panose="020B0504020201020104" pitchFamily="34" charset="0"/>
                  <a:ea typeface="Helvetica Light" charset="0"/>
                  <a:cs typeface="Helvetica Light" charset="0"/>
                </a:rPr>
                <a:t>Communication</a:t>
              </a:r>
            </a:p>
          </p:txBody>
        </p:sp>
      </p:grpSp>
      <p:cxnSp>
        <p:nvCxnSpPr>
          <p:cNvPr id="30" name="Straight Arrow Connector 29"/>
          <p:cNvCxnSpPr>
            <a:stCxn id="7" idx="2"/>
            <a:endCxn id="10" idx="0"/>
          </p:cNvCxnSpPr>
          <p:nvPr/>
        </p:nvCxnSpPr>
        <p:spPr>
          <a:xfrm>
            <a:off x="1697335"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6" idx="0"/>
          </p:cNvCxnSpPr>
          <p:nvPr/>
        </p:nvCxnSpPr>
        <p:spPr>
          <a:xfrm>
            <a:off x="4629779"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3"/>
            <a:endCxn id="13" idx="1"/>
          </p:cNvCxnSpPr>
          <p:nvPr/>
        </p:nvCxnSpPr>
        <p:spPr>
          <a:xfrm>
            <a:off x="2556469" y="2962091"/>
            <a:ext cx="1214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3" idx="1"/>
          </p:cNvCxnSpPr>
          <p:nvPr/>
        </p:nvCxnSpPr>
        <p:spPr>
          <a:xfrm flipV="1">
            <a:off x="2556469" y="2962091"/>
            <a:ext cx="1214175"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3"/>
            <a:endCxn id="20" idx="1"/>
          </p:cNvCxnSpPr>
          <p:nvPr/>
        </p:nvCxnSpPr>
        <p:spPr>
          <a:xfrm>
            <a:off x="5488913" y="2962091"/>
            <a:ext cx="1214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3"/>
            <a:endCxn id="19" idx="1"/>
          </p:cNvCxnSpPr>
          <p:nvPr/>
        </p:nvCxnSpPr>
        <p:spPr>
          <a:xfrm flipV="1">
            <a:off x="5488913" y="2962091"/>
            <a:ext cx="1214175"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6" idx="3"/>
            <a:endCxn id="22" idx="1"/>
          </p:cNvCxnSpPr>
          <p:nvPr/>
        </p:nvCxnSpPr>
        <p:spPr>
          <a:xfrm>
            <a:off x="5488913" y="5242059"/>
            <a:ext cx="1214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2" idx="0"/>
          </p:cNvCxnSpPr>
          <p:nvPr/>
        </p:nvCxnSpPr>
        <p:spPr>
          <a:xfrm>
            <a:off x="7562222" y="3829991"/>
            <a:ext cx="1"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9" idx="3"/>
            <a:endCxn id="25" idx="1"/>
          </p:cNvCxnSpPr>
          <p:nvPr/>
        </p:nvCxnSpPr>
        <p:spPr>
          <a:xfrm>
            <a:off x="8421357" y="2962091"/>
            <a:ext cx="121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9" idx="3"/>
            <a:endCxn id="28" idx="1"/>
          </p:cNvCxnSpPr>
          <p:nvPr/>
        </p:nvCxnSpPr>
        <p:spPr>
          <a:xfrm>
            <a:off x="8421357" y="2962091"/>
            <a:ext cx="1214174"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2" idx="3"/>
            <a:endCxn id="28" idx="1"/>
          </p:cNvCxnSpPr>
          <p:nvPr/>
        </p:nvCxnSpPr>
        <p:spPr>
          <a:xfrm>
            <a:off x="8421357" y="5242059"/>
            <a:ext cx="121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5" idx="2"/>
            <a:endCxn id="28" idx="0"/>
          </p:cNvCxnSpPr>
          <p:nvPr/>
        </p:nvCxnSpPr>
        <p:spPr>
          <a:xfrm>
            <a:off x="10494666"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3" idx="1"/>
            <a:endCxn id="14" idx="3"/>
          </p:cNvCxnSpPr>
          <p:nvPr/>
        </p:nvCxnSpPr>
        <p:spPr>
          <a:xfrm flipH="1" flipV="1">
            <a:off x="5488913" y="2962092"/>
            <a:ext cx="1214175" cy="22799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4752033"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1809542"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2556469" y="2848500"/>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556469" y="3217140"/>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488912" y="5533452"/>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5488912" y="2848500"/>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5492262" y="3198724"/>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7677778"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a:off x="2548516" y="2632907"/>
            <a:ext cx="4889360" cy="3698747"/>
          </a:xfrm>
          <a:prstGeom prst="bentConnector3">
            <a:avLst>
              <a:gd name="adj1" fmla="val 86787"/>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437876" y="6109959"/>
            <a:ext cx="0" cy="2216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697335" y="1927200"/>
            <a:ext cx="87973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5" idx="0"/>
          </p:cNvCxnSpPr>
          <p:nvPr/>
        </p:nvCxnSpPr>
        <p:spPr>
          <a:xfrm flipH="1" flipV="1">
            <a:off x="10494665" y="1927200"/>
            <a:ext cx="1" cy="16699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8421357" y="2847958"/>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8421357" y="3204853"/>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3" idx="3"/>
            <a:endCxn id="25" idx="1"/>
          </p:cNvCxnSpPr>
          <p:nvPr/>
        </p:nvCxnSpPr>
        <p:spPr>
          <a:xfrm flipV="1">
            <a:off x="8421357" y="2962091"/>
            <a:ext cx="1214174" cy="2279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7" idx="0"/>
          </p:cNvCxnSpPr>
          <p:nvPr/>
        </p:nvCxnSpPr>
        <p:spPr>
          <a:xfrm>
            <a:off x="1697335" y="1927200"/>
            <a:ext cx="0" cy="16699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9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COURSE: SQLite </a:t>
            </a:r>
            <a:r>
              <a:rPr lang="en-US" dirty="0" smtClean="0"/>
              <a:t>To THE RESCUE</a:t>
            </a:r>
            <a:endParaRPr lang="en-US" dirty="0"/>
          </a:p>
        </p:txBody>
      </p:sp>
      <p:sp>
        <p:nvSpPr>
          <p:cNvPr id="3" name="Content Placeholder 2"/>
          <p:cNvSpPr>
            <a:spLocks noGrp="1"/>
          </p:cNvSpPr>
          <p:nvPr>
            <p:ph idx="1"/>
          </p:nvPr>
        </p:nvSpPr>
        <p:spPr/>
        <p:txBody>
          <a:bodyPr/>
          <a:lstStyle/>
          <a:p>
            <a:r>
              <a:rPr lang="en-US" dirty="0" smtClean="0"/>
              <a:t>SQLite is </a:t>
            </a:r>
            <a:r>
              <a:rPr lang="en-US" dirty="0"/>
              <a:t>a </a:t>
            </a:r>
            <a:r>
              <a:rPr lang="en-US" b="1" dirty="0" smtClean="0"/>
              <a:t>standalone</a:t>
            </a:r>
            <a:r>
              <a:rPr lang="en-US" dirty="0" smtClean="0"/>
              <a:t> relational </a:t>
            </a:r>
            <a:r>
              <a:rPr lang="en-US" dirty="0"/>
              <a:t>database </a:t>
            </a:r>
            <a:r>
              <a:rPr lang="en-US" dirty="0"/>
              <a:t>that is installed on your Surfaces.</a:t>
            </a:r>
          </a:p>
          <a:p>
            <a:r>
              <a:rPr lang="en-US" dirty="0" smtClean="0"/>
              <a:t>Let's </a:t>
            </a:r>
            <a:r>
              <a:rPr lang="en-US" dirty="0"/>
              <a:t>take a </a:t>
            </a:r>
            <a:r>
              <a:rPr lang="en-US" dirty="0" smtClean="0"/>
              <a:t>quick look </a:t>
            </a:r>
            <a:r>
              <a:rPr lang="en-US" dirty="0"/>
              <a:t>at the SQLite installation </a:t>
            </a:r>
            <a:r>
              <a:rPr lang="en-US" dirty="0" smtClean="0"/>
              <a:t>now!</a:t>
            </a:r>
          </a:p>
        </p:txBody>
      </p:sp>
    </p:spTree>
    <p:extLst>
      <p:ext uri="{BB962C8B-B14F-4D97-AF65-F5344CB8AC3E}">
        <p14:creationId xmlns:p14="http://schemas.microsoft.com/office/powerpoint/2010/main" val="381358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Data Model TO Implementation</a:t>
            </a:r>
            <a:endParaRPr lang="en-US" dirty="0"/>
          </a:p>
        </p:txBody>
      </p:sp>
      <p:sp>
        <p:nvSpPr>
          <p:cNvPr id="3" name="Content Placeholder 2"/>
          <p:cNvSpPr>
            <a:spLocks noGrp="1"/>
          </p:cNvSpPr>
          <p:nvPr>
            <p:ph idx="1"/>
          </p:nvPr>
        </p:nvSpPr>
        <p:spPr/>
        <p:txBody>
          <a:bodyPr/>
          <a:lstStyle/>
          <a:p>
            <a:r>
              <a:rPr lang="en-US" dirty="0" smtClean="0"/>
              <a:t>What do we do once we’ve completed a (logical) data model?</a:t>
            </a:r>
          </a:p>
          <a:p>
            <a:pPr marL="342900" indent="-342900">
              <a:buFont typeface="Wingdings" charset="2"/>
              <a:buChar char="§"/>
            </a:pPr>
            <a:r>
              <a:rPr lang="en-US" dirty="0"/>
              <a:t>i</a:t>
            </a:r>
            <a:r>
              <a:rPr lang="en-US" dirty="0" smtClean="0"/>
              <a:t>nstantiate the model in your chosen software (e.g. create tables in MySQL)</a:t>
            </a:r>
          </a:p>
          <a:p>
            <a:pPr marL="342900" indent="-342900">
              <a:buFont typeface="Wingdings" charset="2"/>
              <a:buChar char="§"/>
            </a:pPr>
            <a:r>
              <a:rPr lang="en-US" dirty="0"/>
              <a:t>l</a:t>
            </a:r>
            <a:r>
              <a:rPr lang="en-US" dirty="0" smtClean="0"/>
              <a:t>oad the data</a:t>
            </a:r>
          </a:p>
          <a:p>
            <a:pPr marL="342900" indent="-342900">
              <a:buFont typeface="Wingdings" charset="2"/>
              <a:buChar char="§"/>
            </a:pPr>
            <a:r>
              <a:rPr lang="en-US" b="1" dirty="0"/>
              <a:t>q</a:t>
            </a:r>
            <a:r>
              <a:rPr lang="en-US" b="1" dirty="0" smtClean="0"/>
              <a:t>uery</a:t>
            </a:r>
            <a:r>
              <a:rPr lang="en-US" dirty="0" smtClean="0"/>
              <a:t> the data:</a:t>
            </a:r>
          </a:p>
          <a:p>
            <a:pPr marL="972900" lvl="1" indent="-342900">
              <a:buFont typeface="Wingdings" charset="2"/>
              <a:buChar char="§"/>
            </a:pPr>
            <a:r>
              <a:rPr lang="en-US" dirty="0" smtClean="0"/>
              <a:t>Traditional relational databases use Structured Query Language (SQL)</a:t>
            </a:r>
          </a:p>
          <a:p>
            <a:pPr marL="972900" lvl="1" indent="-342900">
              <a:buFont typeface="Wingdings" charset="2"/>
              <a:buChar char="§"/>
            </a:pPr>
            <a:r>
              <a:rPr lang="en-US" dirty="0" smtClean="0"/>
              <a:t>Other types of databases use entirely different query languages (AQL, semantic engines, etc.) or rely on bespoke computer programs (e.g. written in R, Python)</a:t>
            </a:r>
          </a:p>
          <a:p>
            <a:endParaRPr lang="en-US" dirty="0"/>
          </a:p>
        </p:txBody>
      </p:sp>
    </p:spTree>
    <p:extLst>
      <p:ext uri="{BB962C8B-B14F-4D97-AF65-F5344CB8AC3E}">
        <p14:creationId xmlns:p14="http://schemas.microsoft.com/office/powerpoint/2010/main" val="91106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a:t>
            </a:r>
            <a:r>
              <a:rPr lang="en-US" dirty="0"/>
              <a:t>Management</a:t>
            </a:r>
          </a:p>
        </p:txBody>
      </p:sp>
      <p:sp>
        <p:nvSpPr>
          <p:cNvPr id="3" name="Content Placeholder 2"/>
          <p:cNvSpPr>
            <a:spLocks noGrp="1"/>
          </p:cNvSpPr>
          <p:nvPr>
            <p:ph idx="1"/>
          </p:nvPr>
        </p:nvSpPr>
        <p:spPr/>
        <p:txBody>
          <a:bodyPr/>
          <a:lstStyle/>
          <a:p>
            <a:r>
              <a:rPr lang="en-US" dirty="0" smtClean="0"/>
              <a:t>Once you’ve created a </a:t>
            </a:r>
            <a:r>
              <a:rPr lang="en-US" dirty="0" smtClean="0"/>
              <a:t>data collection, </a:t>
            </a:r>
            <a:r>
              <a:rPr lang="en-US" dirty="0" smtClean="0"/>
              <a:t>you must </a:t>
            </a:r>
            <a:r>
              <a:rPr lang="en-US" dirty="0" smtClean="0"/>
              <a:t>also manage </a:t>
            </a:r>
            <a:r>
              <a:rPr lang="en-US" dirty="0" smtClean="0"/>
              <a:t>it! What </a:t>
            </a:r>
            <a:r>
              <a:rPr lang="en-US" dirty="0"/>
              <a:t>does this mean? Fundamentally, it means maintaining data in the database that </a:t>
            </a:r>
            <a:r>
              <a:rPr lang="en-US" dirty="0" smtClean="0"/>
              <a:t>is:</a:t>
            </a:r>
          </a:p>
          <a:p>
            <a:pPr marL="342900" indent="-342900">
              <a:buFont typeface="Wingdings" charset="2"/>
              <a:buChar char="§"/>
            </a:pPr>
            <a:r>
              <a:rPr lang="en-US" dirty="0" smtClean="0"/>
              <a:t>accurate,</a:t>
            </a:r>
          </a:p>
          <a:p>
            <a:pPr marL="342900" indent="-342900">
              <a:buFont typeface="Wingdings" charset="2"/>
              <a:buChar char="§"/>
            </a:pPr>
            <a:r>
              <a:rPr lang="en-US" dirty="0" smtClean="0"/>
              <a:t>precise,</a:t>
            </a:r>
          </a:p>
          <a:p>
            <a:pPr marL="342900" indent="-342900">
              <a:buFont typeface="Wingdings" charset="2"/>
              <a:buChar char="§"/>
            </a:pPr>
            <a:r>
              <a:rPr lang="en-US" dirty="0"/>
              <a:t>c</a:t>
            </a:r>
            <a:r>
              <a:rPr lang="en-US" dirty="0" smtClean="0"/>
              <a:t>onsistent</a:t>
            </a:r>
            <a:endParaRPr lang="en-US" dirty="0" smtClean="0"/>
          </a:p>
          <a:p>
            <a:pPr marL="342900" indent="-342900">
              <a:buFont typeface="Wingdings" charset="2"/>
              <a:buChar char="§"/>
            </a:pPr>
            <a:r>
              <a:rPr lang="en-US" dirty="0"/>
              <a:t>c</a:t>
            </a:r>
            <a:r>
              <a:rPr lang="en-US" dirty="0" smtClean="0"/>
              <a:t>omplete</a:t>
            </a:r>
          </a:p>
          <a:p>
            <a:r>
              <a:rPr lang="en-US" dirty="0" smtClean="0"/>
              <a:t>Don’t let your data lake turn into a data swamp…</a:t>
            </a:r>
            <a:endParaRPr lang="en-US" dirty="0"/>
          </a:p>
        </p:txBody>
      </p:sp>
    </p:spTree>
    <p:extLst>
      <p:ext uri="{BB962C8B-B14F-4D97-AF65-F5344CB8AC3E}">
        <p14:creationId xmlns:p14="http://schemas.microsoft.com/office/powerpoint/2010/main" val="23791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76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Databases – DEEP Dive</a:t>
            </a:r>
            <a:endParaRPr lang="en-US" dirty="0"/>
          </a:p>
        </p:txBody>
      </p:sp>
      <p:sp>
        <p:nvSpPr>
          <p:cNvPr id="3" name="Content Placeholder 2"/>
          <p:cNvSpPr>
            <a:spLocks noGrp="1"/>
          </p:cNvSpPr>
          <p:nvPr>
            <p:ph idx="1"/>
          </p:nvPr>
        </p:nvSpPr>
        <p:spPr/>
        <p:txBody>
          <a:bodyPr/>
          <a:lstStyle/>
          <a:p>
            <a:r>
              <a:rPr lang="en-US" dirty="0" smtClean="0"/>
              <a:t>Learning how to properly structure </a:t>
            </a:r>
            <a:r>
              <a:rPr lang="en-US" b="1" dirty="0" smtClean="0"/>
              <a:t>a relational database</a:t>
            </a:r>
            <a:r>
              <a:rPr lang="en-US" dirty="0" smtClean="0"/>
              <a:t> is a useful skill- there are many best practices related to this.</a:t>
            </a:r>
          </a:p>
          <a:p>
            <a:r>
              <a:rPr lang="en-US" dirty="0" smtClean="0"/>
              <a:t>This is beyond the scope of this course!</a:t>
            </a:r>
          </a:p>
          <a:p>
            <a:r>
              <a:rPr lang="en-US" dirty="0" smtClean="0"/>
              <a:t>However, as an extra activity, you may wish to try implementing your data model in your SQLite database.</a:t>
            </a:r>
          </a:p>
          <a:p>
            <a:endParaRPr lang="en-US" dirty="0" smtClean="0"/>
          </a:p>
          <a:p>
            <a:endParaRPr lang="en-US" dirty="0"/>
          </a:p>
        </p:txBody>
      </p:sp>
    </p:spTree>
    <p:extLst>
      <p:ext uri="{BB962C8B-B14F-4D97-AF65-F5344CB8AC3E}">
        <p14:creationId xmlns:p14="http://schemas.microsoft.com/office/powerpoint/2010/main" val="97016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Attributions and References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384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a:t>
            </a:r>
            <a:r>
              <a:rPr lang="en-US" dirty="0" smtClean="0"/>
              <a:t>ATTRIBUTIONS (I)</a:t>
            </a:r>
            <a:endParaRPr lang="en-US" dirty="0"/>
          </a:p>
        </p:txBody>
      </p:sp>
      <p:sp>
        <p:nvSpPr>
          <p:cNvPr id="3" name="Content Placeholder 2"/>
          <p:cNvSpPr>
            <a:spLocks noGrp="1"/>
          </p:cNvSpPr>
          <p:nvPr>
            <p:ph idx="1"/>
          </p:nvPr>
        </p:nvSpPr>
        <p:spPr>
          <a:xfrm>
            <a:off x="581192" y="2287824"/>
            <a:ext cx="11029615" cy="4140767"/>
          </a:xfrm>
        </p:spPr>
        <p:txBody>
          <a:bodyPr/>
          <a:lstStyle/>
          <a:p>
            <a:pPr marL="285750" indent="-285750">
              <a:buFont typeface="Wingdings" charset="2"/>
              <a:buChar char="§"/>
            </a:pPr>
            <a:r>
              <a:rPr lang="en-US" sz="1600" dirty="0" smtClean="0"/>
              <a:t>Person </a:t>
            </a:r>
            <a:r>
              <a:rPr lang="en-US" sz="1600" dirty="0"/>
              <a:t>with graph: </a:t>
            </a:r>
            <a:r>
              <a:rPr lang="en-US" sz="1600" dirty="0">
                <a:hlinkClick r:id="rId2"/>
              </a:rPr>
              <a:t>https://www.flaticon.com/free-icon/person-explaining-strategy-on-a-board-with-a-</a:t>
            </a:r>
            <a:r>
              <a:rPr lang="en-US" sz="1600" dirty="0" smtClean="0">
                <a:hlinkClick r:id="rId2"/>
              </a:rPr>
              <a:t>sketch_38792</a:t>
            </a:r>
            <a:endParaRPr lang="en-US" sz="1600" dirty="0" smtClean="0"/>
          </a:p>
          <a:p>
            <a:pPr marL="285750" indent="-285750">
              <a:buFont typeface="Wingdings" charset="2"/>
              <a:buChar char="§"/>
            </a:pPr>
            <a:r>
              <a:rPr lang="en-US" sz="1600" dirty="0" smtClean="0"/>
              <a:t>Digital </a:t>
            </a:r>
            <a:r>
              <a:rPr lang="en-US" sz="1600" dirty="0"/>
              <a:t>Signal: By </a:t>
            </a:r>
            <a:r>
              <a:rPr lang="en-US" sz="1600" dirty="0"/>
              <a:t>Mcanet</a:t>
            </a:r>
            <a:r>
              <a:rPr lang="en-US" sz="1600" dirty="0"/>
              <a:t> - Own work, CC BY 3.0, </a:t>
            </a:r>
            <a:r>
              <a:rPr lang="en-US" sz="1600" dirty="0">
                <a:hlinkClick r:id="rId3"/>
              </a:rPr>
              <a:t>https://commons.wikimedia.org/w/index.php?curid=</a:t>
            </a:r>
            <a:r>
              <a:rPr lang="en-US" sz="1600" dirty="0" smtClean="0">
                <a:hlinkClick r:id="rId3"/>
              </a:rPr>
              <a:t>6024833</a:t>
            </a:r>
            <a:endParaRPr lang="en-US" sz="1600" dirty="0" smtClean="0"/>
          </a:p>
          <a:p>
            <a:pPr marL="285750" indent="-285750">
              <a:buFont typeface="Wingdings" charset="2"/>
              <a:buChar char="§"/>
            </a:pPr>
            <a:r>
              <a:rPr lang="en-US" sz="1600" dirty="0" smtClean="0"/>
              <a:t>An </a:t>
            </a:r>
            <a:r>
              <a:rPr lang="en-US" sz="1600" dirty="0"/>
              <a:t>infrared sensor: </a:t>
            </a:r>
            <a:r>
              <a:rPr lang="en-US" sz="1600" dirty="0">
                <a:hlinkClick r:id="rId4"/>
              </a:rPr>
              <a:t>https://commons.wikimedia.org/wiki/File:Infrared_Transceiver_Circuit.jpg#/media/</a:t>
            </a:r>
            <a:r>
              <a:rPr lang="en-US" sz="1600" dirty="0" smtClean="0">
                <a:hlinkClick r:id="rId4"/>
              </a:rPr>
              <a:t>File:Infrared_Transceiver_Circuit.jpg</a:t>
            </a:r>
            <a:endParaRPr lang="en-US" sz="1600" dirty="0" smtClean="0"/>
          </a:p>
          <a:p>
            <a:pPr marL="285750" indent="-285750">
              <a:buFont typeface="Wingdings" charset="2"/>
              <a:buChar char="§"/>
            </a:pPr>
            <a:r>
              <a:rPr lang="en-US" sz="1600" dirty="0"/>
              <a:t>Server room: </a:t>
            </a:r>
            <a:r>
              <a:rPr lang="en-US" sz="1600" dirty="0">
                <a:hlinkClick r:id="rId5"/>
              </a:rPr>
              <a:t>https://upload.wikimedia.org/wikipedia/commons/9/98/Wikimedia_Servers-0051_10.</a:t>
            </a:r>
            <a:r>
              <a:rPr lang="en-US" sz="1600" dirty="0" smtClean="0">
                <a:hlinkClick r:id="rId5"/>
              </a:rPr>
              <a:t>jpg</a:t>
            </a:r>
            <a:endParaRPr lang="en-US" sz="1600" dirty="0" smtClean="0"/>
          </a:p>
          <a:p>
            <a:pPr marL="285750" indent="-285750">
              <a:buFont typeface="Wingdings" charset="2"/>
              <a:buChar char="§"/>
            </a:pPr>
            <a:r>
              <a:rPr lang="en-US" sz="1600" dirty="0" smtClean="0"/>
              <a:t>Two bits </a:t>
            </a:r>
            <a:r>
              <a:rPr lang="en-US" sz="1600" dirty="0"/>
              <a:t>flipped image: By Jim Salter - Own work, CC BY-SA 4.0</a:t>
            </a:r>
            <a:r>
              <a:rPr lang="en-US" sz="1600" dirty="0" smtClean="0"/>
              <a:t>,</a:t>
            </a:r>
            <a:r>
              <a:rPr lang="en-US" sz="1600" dirty="0" smtClean="0">
                <a:hlinkClick r:id="rId6"/>
              </a:rPr>
              <a:t>https</a:t>
            </a:r>
            <a:r>
              <a:rPr lang="en-US" sz="1600" dirty="0">
                <a:hlinkClick r:id="rId6"/>
              </a:rPr>
              <a:t>://commons.wikimedia.org/w/index.php?curid=64046994</a:t>
            </a:r>
            <a:endParaRPr lang="en-US" sz="1600" dirty="0"/>
          </a:p>
          <a:p>
            <a:pPr marL="285750" indent="-285750">
              <a:buFont typeface="Wingdings" charset="2"/>
              <a:buChar char="§"/>
            </a:pPr>
            <a:r>
              <a:rPr lang="en-US" sz="1600" dirty="0" err="1"/>
              <a:t>Système</a:t>
            </a:r>
            <a:r>
              <a:rPr lang="en-US" sz="1600" dirty="0"/>
              <a:t> </a:t>
            </a:r>
            <a:r>
              <a:rPr lang="en-US" sz="1600" dirty="0" err="1"/>
              <a:t>solaire</a:t>
            </a:r>
            <a:r>
              <a:rPr lang="en-US" sz="1600" dirty="0"/>
              <a:t> </a:t>
            </a:r>
            <a:r>
              <a:rPr lang="en-US" sz="1600" dirty="0" err="1"/>
              <a:t>selon</a:t>
            </a:r>
            <a:r>
              <a:rPr lang="en-US" sz="1600" dirty="0"/>
              <a:t> Thomas </a:t>
            </a:r>
            <a:r>
              <a:rPr lang="en-US" sz="1600" dirty="0" err="1"/>
              <a:t>Digges</a:t>
            </a:r>
            <a:r>
              <a:rPr lang="en-US" sz="1600" dirty="0" smtClean="0"/>
              <a:t>: By </a:t>
            </a:r>
            <a:r>
              <a:rPr lang="en-US" sz="1600" dirty="0" err="1"/>
              <a:t>Jeangagnon</a:t>
            </a:r>
            <a:r>
              <a:rPr lang="en-US" sz="1600" dirty="0"/>
              <a:t> - Wikipedia </a:t>
            </a:r>
            <a:r>
              <a:rPr lang="en-US" sz="1600" dirty="0" err="1"/>
              <a:t>anglais</a:t>
            </a:r>
            <a:r>
              <a:rPr lang="en-US" sz="1600" dirty="0"/>
              <a:t>, Public Domain, </a:t>
            </a:r>
            <a:r>
              <a:rPr lang="en-US" sz="1600" dirty="0">
                <a:hlinkClick r:id="rId7"/>
              </a:rPr>
              <a:t>https://commons.wikimedia.org/w/index.php?curid=</a:t>
            </a:r>
            <a:r>
              <a:rPr lang="en-US" sz="1600" dirty="0" smtClean="0">
                <a:hlinkClick r:id="rId7"/>
              </a:rPr>
              <a:t>3155015</a:t>
            </a:r>
            <a:endParaRPr lang="en-US" sz="1600" dirty="0" smtClean="0"/>
          </a:p>
          <a:p>
            <a:pPr marL="285750" indent="-285750">
              <a:buFont typeface="Wingdings" charset="2"/>
              <a:buChar char="§"/>
            </a:pPr>
            <a:r>
              <a:rPr lang="en-US" sz="1600" dirty="0" smtClean="0"/>
              <a:t>UML diagram of the </a:t>
            </a:r>
            <a:r>
              <a:rPr lang="en-US" sz="1600" dirty="0" err="1" smtClean="0"/>
              <a:t>Wikibase</a:t>
            </a:r>
            <a:r>
              <a:rPr lang="en-US" sz="1600" dirty="0" smtClean="0"/>
              <a:t> Data Model: </a:t>
            </a:r>
            <a:r>
              <a:rPr lang="en-US" sz="1600" dirty="0" smtClean="0">
                <a:hlinkClick r:id="rId8"/>
              </a:rPr>
              <a:t>https</a:t>
            </a:r>
            <a:r>
              <a:rPr lang="en-US" sz="1600" dirty="0">
                <a:hlinkClick r:id="rId8"/>
              </a:rPr>
              <a:t>://upload.wikimedia.org/wikipedia/commons/4/4a/</a:t>
            </a:r>
            <a:r>
              <a:rPr lang="en-US" sz="1600" dirty="0" smtClean="0">
                <a:hlinkClick r:id="rId8"/>
              </a:rPr>
              <a:t>Wikibase_Conceptual_Data_Model.png</a:t>
            </a:r>
            <a:endParaRPr lang="en-US" sz="1600" dirty="0" smtClean="0"/>
          </a:p>
          <a:p>
            <a:pPr marL="285750" indent="-285750">
              <a:buFont typeface="Wingdings" charset="2"/>
              <a:buChar char="§"/>
            </a:pPr>
            <a:r>
              <a:rPr lang="en-US" sz="1600" dirty="0"/>
              <a:t>Conceptual map of Free Software (Spanish</a:t>
            </a:r>
            <a:r>
              <a:rPr lang="en-US" sz="1600" dirty="0" smtClean="0"/>
              <a:t>): By </a:t>
            </a:r>
            <a:r>
              <a:rPr lang="en-US" sz="1600" dirty="0"/>
              <a:t>René </a:t>
            </a:r>
            <a:r>
              <a:rPr lang="en-US" sz="1600" dirty="0" err="1"/>
              <a:t>Mérou</a:t>
            </a:r>
            <a:r>
              <a:rPr lang="en-US" sz="1600" dirty="0"/>
              <a:t> h(at)</a:t>
            </a:r>
            <a:r>
              <a:rPr lang="en-US" sz="1600" dirty="0" err="1"/>
              <a:t>es.gnu.org</a:t>
            </a:r>
            <a:r>
              <a:rPr lang="en-US" sz="1600" dirty="0"/>
              <a:t> - http://</a:t>
            </a:r>
            <a:r>
              <a:rPr lang="en-US" sz="1600" dirty="0" err="1"/>
              <a:t>www.es.gnu.org</a:t>
            </a:r>
            <a:r>
              <a:rPr lang="en-US" sz="1600" dirty="0"/>
              <a:t>/~</a:t>
            </a:r>
            <a:r>
              <a:rPr lang="en-US" sz="1600" dirty="0" err="1"/>
              <a:t>reneme</a:t>
            </a:r>
            <a:r>
              <a:rPr lang="en-US" sz="1600" dirty="0"/>
              <a:t>/</a:t>
            </a:r>
            <a:r>
              <a:rPr lang="en-US" sz="1600" dirty="0" err="1"/>
              <a:t>mapa</a:t>
            </a:r>
            <a:r>
              <a:rPr lang="en-US" sz="1600" dirty="0"/>
              <a:t>-conceptual-software-</a:t>
            </a:r>
            <a:r>
              <a:rPr lang="en-US" sz="1600" dirty="0" err="1"/>
              <a:t>libre.png</a:t>
            </a:r>
            <a:r>
              <a:rPr lang="en-US" sz="1600" dirty="0"/>
              <a:t> (http://</a:t>
            </a:r>
            <a:r>
              <a:rPr lang="en-US" sz="1600" dirty="0" err="1"/>
              <a:t>www.es.gnu.org</a:t>
            </a:r>
            <a:r>
              <a:rPr lang="en-US" sz="1600" dirty="0"/>
              <a:t>/), CC BY-SA 3.0, </a:t>
            </a:r>
            <a:r>
              <a:rPr lang="en-US" sz="1600" dirty="0">
                <a:hlinkClick r:id="rId9"/>
              </a:rPr>
              <a:t>https://commons.wikimedia.org/w/index.php?curid=</a:t>
            </a:r>
            <a:r>
              <a:rPr lang="en-US" sz="1600" dirty="0" smtClean="0">
                <a:hlinkClick r:id="rId9"/>
              </a:rPr>
              <a:t>1377588</a:t>
            </a:r>
            <a:endParaRPr lang="en-US" sz="1600" dirty="0" smtClean="0"/>
          </a:p>
          <a:p>
            <a:endParaRPr lang="en-US" dirty="0" smtClean="0"/>
          </a:p>
        </p:txBody>
      </p:sp>
    </p:spTree>
    <p:extLst>
      <p:ext uri="{BB962C8B-B14F-4D97-AF65-F5344CB8AC3E}">
        <p14:creationId xmlns:p14="http://schemas.microsoft.com/office/powerpoint/2010/main" val="10929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Image </a:t>
            </a:r>
            <a:r>
              <a:rPr lang="en-US" smtClean="0"/>
              <a:t>ATTRIBUTIONS (II)</a:t>
            </a:r>
            <a:endParaRPr lang="en-US" dirty="0"/>
          </a:p>
        </p:txBody>
      </p:sp>
      <p:sp>
        <p:nvSpPr>
          <p:cNvPr id="3" name="Content Placeholder 2"/>
          <p:cNvSpPr>
            <a:spLocks noGrp="1"/>
          </p:cNvSpPr>
          <p:nvPr>
            <p:ph idx="1"/>
          </p:nvPr>
        </p:nvSpPr>
        <p:spPr/>
        <p:txBody>
          <a:bodyPr/>
          <a:lstStyle/>
          <a:p>
            <a:pPr marL="285750" indent="-285750">
              <a:buFont typeface="Wingdings" charset="2"/>
              <a:buChar char="§"/>
            </a:pPr>
            <a:r>
              <a:rPr lang="en-US" sz="1600" dirty="0" smtClean="0"/>
              <a:t>Entity </a:t>
            </a:r>
            <a:r>
              <a:rPr lang="en-US" sz="1600" dirty="0"/>
              <a:t>– Relationship Model: </a:t>
            </a:r>
            <a:r>
              <a:rPr lang="en-US" sz="1600" dirty="0">
                <a:hlinkClick r:id="rId3"/>
              </a:rPr>
              <a:t>https://commons.wikimedia.org/wiki/File:Entity-Relationship_Model_(diagram).</a:t>
            </a:r>
            <a:r>
              <a:rPr lang="en-US" sz="1600" dirty="0" smtClean="0">
                <a:hlinkClick r:id="rId3"/>
              </a:rPr>
              <a:t>png</a:t>
            </a:r>
            <a:endParaRPr lang="en-US" sz="1600" dirty="0"/>
          </a:p>
          <a:p>
            <a:pPr marL="285750" indent="-285750">
              <a:buFont typeface="Wingdings" charset="2"/>
              <a:buChar char="§"/>
            </a:pPr>
            <a:r>
              <a:rPr lang="en-US" sz="1600" dirty="0"/>
              <a:t>An improved ontological representation of dendritic cells as a paradigm for all cell </a:t>
            </a:r>
            <a:r>
              <a:rPr lang="en-US" sz="1600" dirty="0" smtClean="0"/>
              <a:t>types: By </a:t>
            </a:r>
            <a:r>
              <a:rPr lang="en-US" sz="1600" dirty="0" err="1"/>
              <a:t>Masci</a:t>
            </a:r>
            <a:r>
              <a:rPr lang="en-US" sz="1600" dirty="0"/>
              <a:t> AM, </a:t>
            </a:r>
            <a:r>
              <a:rPr lang="en-US" sz="1600" dirty="0" err="1"/>
              <a:t>Arighi</a:t>
            </a:r>
            <a:r>
              <a:rPr lang="en-US" sz="1600" dirty="0"/>
              <a:t> CN, Diehl AD, Lieberman AE, </a:t>
            </a:r>
            <a:r>
              <a:rPr lang="en-US" sz="1600" dirty="0" err="1"/>
              <a:t>Mungall</a:t>
            </a:r>
            <a:r>
              <a:rPr lang="en-US" sz="1600" dirty="0"/>
              <a:t> C, </a:t>
            </a:r>
            <a:r>
              <a:rPr lang="en-US" sz="1600" dirty="0" err="1"/>
              <a:t>Scheuermann</a:t>
            </a:r>
            <a:r>
              <a:rPr lang="en-US" sz="1600" dirty="0"/>
              <a:t> RH, Smith B, </a:t>
            </a:r>
            <a:r>
              <a:rPr lang="en-US" sz="1600" dirty="0" err="1"/>
              <a:t>Cowell</a:t>
            </a:r>
            <a:r>
              <a:rPr lang="en-US" sz="1600" dirty="0"/>
              <a:t> LG </a:t>
            </a:r>
            <a:r>
              <a:rPr lang="en-US" sz="1600" dirty="0" smtClean="0"/>
              <a:t>-, </a:t>
            </a:r>
            <a:r>
              <a:rPr lang="en-US" sz="1600" dirty="0"/>
              <a:t>CC BY 2.0, </a:t>
            </a:r>
            <a:r>
              <a:rPr lang="en-US" sz="1600" dirty="0">
                <a:hlinkClick r:id="rId4"/>
              </a:rPr>
              <a:t>https://commons.wikimedia.org/w/index.php?curid=</a:t>
            </a:r>
            <a:r>
              <a:rPr lang="en-US" sz="1600" dirty="0" smtClean="0">
                <a:hlinkClick r:id="rId4"/>
              </a:rPr>
              <a:t>7355297</a:t>
            </a:r>
            <a:endParaRPr lang="en-US" sz="1600" dirty="0" smtClean="0"/>
          </a:p>
          <a:p>
            <a:pPr marL="285750" indent="-285750">
              <a:buFont typeface="Wingdings" charset="2"/>
              <a:buChar char="§"/>
            </a:pPr>
            <a:r>
              <a:rPr lang="en-US" sz="1600" dirty="0" smtClean="0"/>
              <a:t>Blob of </a:t>
            </a:r>
            <a:r>
              <a:rPr lang="en-US" sz="1600" dirty="0"/>
              <a:t>solar material: By NASA Goddard Space Flight Center from Greenbelt, MD, USA - Twisting Blob of Plasma, Public Domain, </a:t>
            </a:r>
            <a:r>
              <a:rPr lang="en-US" sz="1600" dirty="0">
                <a:hlinkClick r:id="rId5"/>
              </a:rPr>
              <a:t>https://commons.wikimedia.org/w/index.php?curid=</a:t>
            </a:r>
            <a:r>
              <a:rPr lang="en-US" sz="1600" dirty="0" smtClean="0">
                <a:hlinkClick r:id="rId5"/>
              </a:rPr>
              <a:t>51482685</a:t>
            </a:r>
            <a:endParaRPr lang="en-US" sz="1600" dirty="0" smtClean="0"/>
          </a:p>
          <a:p>
            <a:pPr marL="285750" indent="-285750">
              <a:buFont typeface="Wingdings" charset="2"/>
              <a:buChar char="§"/>
            </a:pPr>
            <a:r>
              <a:rPr lang="en-US" sz="1600" dirty="0" smtClean="0"/>
              <a:t>Partial map of </a:t>
            </a:r>
            <a:r>
              <a:rPr lang="en-US" sz="1600" dirty="0"/>
              <a:t>the internet: By The </a:t>
            </a:r>
            <a:r>
              <a:rPr lang="en-US" sz="1600" dirty="0" err="1"/>
              <a:t>Opte</a:t>
            </a:r>
            <a:r>
              <a:rPr lang="en-US" sz="1600" dirty="0"/>
              <a:t> Project - Originally from the English Wikipedia; description page is/was here., CC BY 2.5, </a:t>
            </a:r>
            <a:r>
              <a:rPr lang="en-US" sz="1600" dirty="0">
                <a:hlinkClick r:id="rId6"/>
              </a:rPr>
              <a:t>https://commons.wikimedia.org/w/index.php?curid=</a:t>
            </a:r>
            <a:r>
              <a:rPr lang="en-US" sz="1600" dirty="0" smtClean="0">
                <a:hlinkClick r:id="rId6"/>
              </a:rPr>
              <a:t>25698718</a:t>
            </a:r>
            <a:endParaRPr lang="en-US" sz="1600" dirty="0" smtClean="0"/>
          </a:p>
          <a:p>
            <a:pPr marL="285750" indent="-285750">
              <a:buFont typeface="Wingdings" charset="2"/>
              <a:buChar char="§"/>
            </a:pPr>
            <a:r>
              <a:rPr lang="en-US" sz="1600" dirty="0" smtClean="0"/>
              <a:t>Ottoman astronomers: </a:t>
            </a:r>
            <a:r>
              <a:rPr lang="en-US" sz="1600" dirty="0"/>
              <a:t>https://</a:t>
            </a:r>
            <a:r>
              <a:rPr lang="en-US" sz="1600" dirty="0" err="1"/>
              <a:t>commons.wikimedia.org</a:t>
            </a:r>
            <a:r>
              <a:rPr lang="en-US" sz="1600" dirty="0"/>
              <a:t>/w/</a:t>
            </a:r>
            <a:r>
              <a:rPr lang="en-US" sz="1600" dirty="0" err="1"/>
              <a:t>index.php?curid</a:t>
            </a:r>
            <a:r>
              <a:rPr lang="en-US" sz="1600" dirty="0"/>
              <a:t>=</a:t>
            </a:r>
            <a:r>
              <a:rPr lang="en-US" sz="1600" dirty="0" smtClean="0"/>
              <a:t>4932717</a:t>
            </a:r>
          </a:p>
          <a:p>
            <a:pPr marL="285750" indent="-285750">
              <a:buFont typeface="Wingdings" charset="2"/>
              <a:buChar char="§"/>
            </a:pPr>
            <a:endParaRPr lang="en-US" sz="1600" dirty="0" smtClean="0"/>
          </a:p>
          <a:p>
            <a:endParaRPr lang="en-US" dirty="0" smtClean="0"/>
          </a:p>
        </p:txBody>
      </p:sp>
    </p:spTree>
    <p:extLst>
      <p:ext uri="{BB962C8B-B14F-4D97-AF65-F5344CB8AC3E}">
        <p14:creationId xmlns:p14="http://schemas.microsoft.com/office/powerpoint/2010/main" val="312695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 Implemented (Automated) DATA Pipeline</a:t>
            </a:r>
            <a:endParaRPr lang="en-US" dirty="0"/>
          </a:p>
        </p:txBody>
      </p:sp>
      <p:sp>
        <p:nvSpPr>
          <p:cNvPr id="5" name="Content Placeholder 4"/>
          <p:cNvSpPr>
            <a:spLocks noGrp="1"/>
          </p:cNvSpPr>
          <p:nvPr>
            <p:ph idx="1"/>
          </p:nvPr>
        </p:nvSpPr>
        <p:spPr>
          <a:xfrm>
            <a:off x="330783" y="5686636"/>
            <a:ext cx="7736109" cy="645885"/>
          </a:xfrm>
        </p:spPr>
        <p:txBody>
          <a:bodyPr/>
          <a:lstStyle/>
          <a:p>
            <a:r>
              <a:rPr lang="en-US" dirty="0" smtClean="0"/>
              <a:t>(as always - beware model ‘drift’!)</a:t>
            </a:r>
            <a:endParaRPr lang="en-US" dirty="0"/>
          </a:p>
        </p:txBody>
      </p:sp>
      <p:sp>
        <p:nvSpPr>
          <p:cNvPr id="6" name="Content Placeholder 4"/>
          <p:cNvSpPr txBox="1">
            <a:spLocks/>
          </p:cNvSpPr>
          <p:nvPr/>
        </p:nvSpPr>
        <p:spPr>
          <a:xfrm>
            <a:off x="411629" y="1849910"/>
            <a:ext cx="10910632" cy="64588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In the </a:t>
            </a:r>
            <a:r>
              <a:rPr lang="en-US" b="1" dirty="0" smtClean="0"/>
              <a:t>service delivery context</a:t>
            </a:r>
            <a:r>
              <a:rPr lang="en-US" dirty="0" smtClean="0"/>
              <a:t>, you may eventually want one of these…</a:t>
            </a:r>
            <a:endParaRPr lang="en-US" dirty="0"/>
          </a:p>
        </p:txBody>
      </p:sp>
      <p:pic>
        <p:nvPicPr>
          <p:cNvPr id="7" name="Picture 6"/>
          <p:cNvPicPr>
            <a:picLocks noChangeAspect="1"/>
          </p:cNvPicPr>
          <p:nvPr/>
        </p:nvPicPr>
        <p:blipFill>
          <a:blip r:embed="rId2"/>
          <a:stretch>
            <a:fillRect/>
          </a:stretch>
        </p:blipFill>
        <p:spPr>
          <a:xfrm>
            <a:off x="1559378" y="2698268"/>
            <a:ext cx="8674604" cy="2878356"/>
          </a:xfrm>
          <a:prstGeom prst="rect">
            <a:avLst/>
          </a:prstGeom>
        </p:spPr>
      </p:pic>
      <p:sp>
        <p:nvSpPr>
          <p:cNvPr id="8" name="Right Arrow 7"/>
          <p:cNvSpPr/>
          <p:nvPr/>
        </p:nvSpPr>
        <p:spPr>
          <a:xfrm rot="16200000">
            <a:off x="3229317" y="4034672"/>
            <a:ext cx="565842" cy="38060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ight Arrow 8"/>
          <p:cNvSpPr/>
          <p:nvPr/>
        </p:nvSpPr>
        <p:spPr>
          <a:xfrm rot="8153278">
            <a:off x="5406890" y="2827187"/>
            <a:ext cx="638666" cy="36194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8785698">
            <a:off x="5991416" y="5067136"/>
            <a:ext cx="586752" cy="33501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5400000">
            <a:off x="7988999" y="3666053"/>
            <a:ext cx="667076" cy="418808"/>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9339296" y="3340688"/>
            <a:ext cx="2250323" cy="369332"/>
          </a:xfrm>
          <a:prstGeom prst="rect">
            <a:avLst/>
          </a:prstGeom>
          <a:noFill/>
        </p:spPr>
        <p:txBody>
          <a:bodyPr wrap="none" rtlCol="0">
            <a:spAutoFit/>
          </a:bodyPr>
          <a:lstStyle/>
          <a:p>
            <a:r>
              <a:rPr lang="en-US" dirty="0" smtClean="0">
                <a:latin typeface="Dagny OT"/>
                <a:cs typeface="Dagny OT"/>
              </a:rPr>
              <a:t>(9 component parts)</a:t>
            </a:r>
            <a:endParaRPr lang="en-US" dirty="0">
              <a:latin typeface="Dagny OT"/>
              <a:cs typeface="Dagny OT"/>
            </a:endParaRPr>
          </a:p>
        </p:txBody>
      </p:sp>
    </p:spTree>
    <p:extLst>
      <p:ext uri="{BB962C8B-B14F-4D97-AF65-F5344CB8AC3E}">
        <p14:creationId xmlns:p14="http://schemas.microsoft.com/office/powerpoint/2010/main" val="3778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 Implemented (Automated) DATA Pipeline</a:t>
            </a:r>
            <a:endParaRPr lang="en-US" dirty="0"/>
          </a:p>
        </p:txBody>
      </p:sp>
      <p:pic>
        <p:nvPicPr>
          <p:cNvPr id="7" name="Picture 6"/>
          <p:cNvPicPr>
            <a:picLocks noChangeAspect="1"/>
          </p:cNvPicPr>
          <p:nvPr/>
        </p:nvPicPr>
        <p:blipFill>
          <a:blip r:embed="rId2"/>
          <a:stretch>
            <a:fillRect/>
          </a:stretch>
        </p:blipFill>
        <p:spPr>
          <a:xfrm>
            <a:off x="1559378" y="2698268"/>
            <a:ext cx="8674604" cy="2878356"/>
          </a:xfrm>
          <a:prstGeom prst="rect">
            <a:avLst/>
          </a:prstGeom>
        </p:spPr>
      </p:pic>
      <p:pic>
        <p:nvPicPr>
          <p:cNvPr id="3" name="Picture 2"/>
          <p:cNvPicPr>
            <a:picLocks noChangeAspect="1"/>
          </p:cNvPicPr>
          <p:nvPr/>
        </p:nvPicPr>
        <p:blipFill>
          <a:blip r:embed="rId3"/>
          <a:stretch>
            <a:fillRect/>
          </a:stretch>
        </p:blipFill>
        <p:spPr>
          <a:xfrm>
            <a:off x="6940848" y="2896852"/>
            <a:ext cx="1289055" cy="1289055"/>
          </a:xfrm>
          <a:prstGeom prst="rect">
            <a:avLst/>
          </a:prstGeom>
        </p:spPr>
      </p:pic>
      <p:pic>
        <p:nvPicPr>
          <p:cNvPr id="13" name="Picture 12"/>
          <p:cNvPicPr>
            <a:picLocks noChangeAspect="1"/>
          </p:cNvPicPr>
          <p:nvPr/>
        </p:nvPicPr>
        <p:blipFill>
          <a:blip r:embed="rId4"/>
          <a:stretch>
            <a:fillRect/>
          </a:stretch>
        </p:blipFill>
        <p:spPr>
          <a:xfrm>
            <a:off x="3436127" y="4078575"/>
            <a:ext cx="1699407" cy="1699407"/>
          </a:xfrm>
          <a:prstGeom prst="rect">
            <a:avLst/>
          </a:prstGeom>
        </p:spPr>
      </p:pic>
      <p:sp>
        <p:nvSpPr>
          <p:cNvPr id="15" name="Oval 14"/>
          <p:cNvSpPr/>
          <p:nvPr/>
        </p:nvSpPr>
        <p:spPr>
          <a:xfrm>
            <a:off x="3219600" y="2504389"/>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33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21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Discussion: A </a:t>
            </a:r>
            <a:r>
              <a:rPr lang="en-US" dirty="0" smtClean="0"/>
              <a:t>Few</a:t>
            </a:r>
            <a:r>
              <a:rPr lang="en-US" dirty="0" smtClean="0"/>
              <a:t> Fundamental Data </a:t>
            </a:r>
            <a:r>
              <a:rPr lang="en-US" dirty="0" smtClean="0"/>
              <a:t>Questions</a:t>
            </a:r>
            <a:endParaRPr lang="en-US" dirty="0"/>
          </a:p>
        </p:txBody>
      </p:sp>
      <p:sp>
        <p:nvSpPr>
          <p:cNvPr id="5" name="Content Placeholder 4"/>
          <p:cNvSpPr>
            <a:spLocks noGrp="1"/>
          </p:cNvSpPr>
          <p:nvPr>
            <p:ph idx="1"/>
          </p:nvPr>
        </p:nvSpPr>
        <p:spPr/>
        <p:txBody>
          <a:bodyPr/>
          <a:lstStyle/>
          <a:p>
            <a:pPr marL="342900" indent="-342900">
              <a:buFont typeface="Wingdings" charset="2"/>
              <a:buChar char="§"/>
            </a:pPr>
            <a:r>
              <a:rPr lang="en-US" b="1" dirty="0"/>
              <a:t>Why</a:t>
            </a:r>
            <a:r>
              <a:rPr lang="en-US" dirty="0"/>
              <a:t> do we collect data</a:t>
            </a:r>
            <a:r>
              <a:rPr lang="en-US" dirty="0" smtClean="0"/>
              <a:t>? </a:t>
            </a:r>
            <a:r>
              <a:rPr lang="en-US" dirty="0" smtClean="0"/>
              <a:t>What can we </a:t>
            </a:r>
            <a:r>
              <a:rPr lang="en-US" b="1" dirty="0" smtClean="0"/>
              <a:t>do</a:t>
            </a:r>
            <a:r>
              <a:rPr lang="en-US" dirty="0" smtClean="0"/>
              <a:t> with data?</a:t>
            </a:r>
          </a:p>
          <a:p>
            <a:pPr marL="342900" indent="-342900">
              <a:buFont typeface="Wingdings" charset="2"/>
              <a:buChar char="§"/>
            </a:pPr>
            <a:r>
              <a:rPr lang="en-US" dirty="0"/>
              <a:t>Where does data come from?</a:t>
            </a:r>
          </a:p>
          <a:p>
            <a:pPr marL="342900" indent="-342900">
              <a:buFont typeface="Wingdings" charset="2"/>
              <a:buChar char="§"/>
            </a:pPr>
            <a:r>
              <a:rPr lang="en-US" dirty="0" smtClean="0"/>
              <a:t>Assuming we </a:t>
            </a:r>
            <a:r>
              <a:rPr lang="en-US" dirty="0"/>
              <a:t>collect data so we can have a </a:t>
            </a:r>
            <a:r>
              <a:rPr lang="en-US" i="1" dirty="0"/>
              <a:t>collection</a:t>
            </a:r>
            <a:r>
              <a:rPr lang="en-US" dirty="0"/>
              <a:t> of data – what does </a:t>
            </a:r>
            <a:r>
              <a:rPr lang="en-US" dirty="0" smtClean="0"/>
              <a:t>‘a collection’ </a:t>
            </a:r>
            <a:r>
              <a:rPr lang="en-US" dirty="0"/>
              <a:t>of data look like</a:t>
            </a:r>
            <a:r>
              <a:rPr lang="en-US" dirty="0" smtClean="0"/>
              <a:t>? How would you describe one?</a:t>
            </a:r>
          </a:p>
          <a:p>
            <a:pPr marL="342900" indent="-342900">
              <a:buFont typeface="Wingdings" charset="2"/>
              <a:buChar char="§"/>
            </a:pPr>
            <a:r>
              <a:rPr lang="en-US" dirty="0" smtClean="0"/>
              <a:t>Do we need to distinguish between data, information, knowledge?</a:t>
            </a:r>
            <a:endParaRPr lang="en-US" dirty="0"/>
          </a:p>
          <a:p>
            <a:endParaRPr lang="en-US" dirty="0"/>
          </a:p>
        </p:txBody>
      </p:sp>
    </p:spTree>
    <p:extLst>
      <p:ext uri="{BB962C8B-B14F-4D97-AF65-F5344CB8AC3E}">
        <p14:creationId xmlns:p14="http://schemas.microsoft.com/office/powerpoint/2010/main" val="373134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8764</TotalTime>
  <Words>3200</Words>
  <Application>Microsoft Macintosh PowerPoint</Application>
  <PresentationFormat>Custom</PresentationFormat>
  <Paragraphs>305</Paragraphs>
  <Slides>57</Slides>
  <Notes>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Dividend</vt:lpstr>
      <vt:lpstr>Data + Information Architecture</vt:lpstr>
      <vt:lpstr>This Session's Learning Objectives</vt:lpstr>
      <vt:lpstr>Something Old, Something New?</vt:lpstr>
      <vt:lpstr>SOME CONTEXT</vt:lpstr>
      <vt:lpstr>The (Messy) Analysis Process</vt:lpstr>
      <vt:lpstr>An Implemented (Automated) DATA Pipeline</vt:lpstr>
      <vt:lpstr>An Implemented (Automated) DATA Pipeline</vt:lpstr>
      <vt:lpstr>Data Sources</vt:lpstr>
      <vt:lpstr>Group Discussion: A Few Fundamental Data Questions</vt:lpstr>
      <vt:lpstr>What Is This?</vt:lpstr>
      <vt:lpstr>Motivations For Collection</vt:lpstr>
      <vt:lpstr>Motivations For Collection</vt:lpstr>
      <vt:lpstr>Different Data Cultures, Different Terms</vt:lpstr>
      <vt:lpstr>Some Sources OF DATA</vt:lpstr>
      <vt:lpstr>Enter Computers! And Computer Science!</vt:lpstr>
      <vt:lpstr>Data IS REAL!</vt:lpstr>
      <vt:lpstr>Data DECAYS</vt:lpstr>
      <vt:lpstr>Before The Data</vt:lpstr>
      <vt:lpstr>Core Concepts</vt:lpstr>
      <vt:lpstr>Relationships Within Systems</vt:lpstr>
      <vt:lpstr>Conceptual Model of a System</vt:lpstr>
      <vt:lpstr>Formal Conceptual Modelling Languages</vt:lpstr>
      <vt:lpstr>Putting this Into Practice</vt:lpstr>
      <vt:lpstr>Data And Knowledge Modelling</vt:lpstr>
      <vt:lpstr>Methodological Models</vt:lpstr>
      <vt:lpstr>An Implemented (Automated) DATA Pipeline</vt:lpstr>
      <vt:lpstr>Hold On To THOSE Fundamental CONCEPTS</vt:lpstr>
      <vt:lpstr>What Is Data Modelling</vt:lpstr>
      <vt:lpstr>Ontology – Knowledge Model</vt:lpstr>
      <vt:lpstr>Metadata To Provide Context</vt:lpstr>
      <vt:lpstr>Structured vs Unstructured Data</vt:lpstr>
      <vt:lpstr>What Is Data Modelling</vt:lpstr>
      <vt:lpstr>Key - value stores and triple stores</vt:lpstr>
      <vt:lpstr>Examples</vt:lpstr>
      <vt:lpstr>Nailing Down The Details</vt:lpstr>
      <vt:lpstr>Graph Databases</vt:lpstr>
      <vt:lpstr>Relational databases</vt:lpstr>
      <vt:lpstr>Relational databases</vt:lpstr>
      <vt:lpstr>Putting It INTO Practice</vt:lpstr>
      <vt:lpstr>Pros, Cons and Use Cases of Each</vt:lpstr>
      <vt:lpstr>A note on flat files and spreadsheets</vt:lpstr>
      <vt:lpstr>A note on flat files and spreadsheets</vt:lpstr>
      <vt:lpstr>Some Tools and Buzzwords</vt:lpstr>
      <vt:lpstr>Putting IT Into Practice</vt:lpstr>
      <vt:lpstr>Implementing Your Model</vt:lpstr>
      <vt:lpstr>Implementing Your Model</vt:lpstr>
      <vt:lpstr>Relationship Between Program and Data</vt:lpstr>
      <vt:lpstr>Role of Data Management Software</vt:lpstr>
      <vt:lpstr>A Data What???</vt:lpstr>
      <vt:lpstr>IN THIS COURSE: SQLite To THE RESCUE</vt:lpstr>
      <vt:lpstr>From Data Model TO Implementation</vt:lpstr>
      <vt:lpstr>Data Collection Management</vt:lpstr>
      <vt:lpstr>Extras</vt:lpstr>
      <vt:lpstr>Relational Databases – DEEP Dive</vt:lpstr>
      <vt:lpstr>Attributions and References</vt:lpstr>
      <vt:lpstr>Image ATTRIBUTIONS (I)</vt:lpstr>
      <vt:lpstr>Image ATTRIBUTIONS (II)</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J. Schellinck</cp:lastModifiedBy>
  <cp:revision>576</cp:revision>
  <dcterms:created xsi:type="dcterms:W3CDTF">2018-12-12T19:39:04Z</dcterms:created>
  <dcterms:modified xsi:type="dcterms:W3CDTF">2019-02-04T06:14:01Z</dcterms:modified>
</cp:coreProperties>
</file>